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8"/>
  </p:notesMasterIdLst>
  <p:sldIdLst>
    <p:sldId id="256" r:id="rId2"/>
    <p:sldId id="260" r:id="rId3"/>
    <p:sldId id="275" r:id="rId4"/>
    <p:sldId id="276" r:id="rId5"/>
    <p:sldId id="278" r:id="rId6"/>
    <p:sldId id="27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2506" autoAdjust="0"/>
  </p:normalViewPr>
  <p:slideViewPr>
    <p:cSldViewPr snapToGrid="0">
      <p:cViewPr varScale="1">
        <p:scale>
          <a:sx n="102" d="100"/>
          <a:sy n="102" d="100"/>
        </p:scale>
        <p:origin x="178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A6361C-C0A1-4769-93E1-CD85B66003D2}" type="datetimeFigureOut">
              <a:rPr kumimoji="1" lang="ja-JP" altLang="en-US" smtClean="0"/>
              <a:t>2024/6/21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A2C0A-E725-4511-8D0A-3F3C01E6C48F}" type="slidenum">
              <a:rPr kumimoji="1" lang="ja-JP" altLang="en-US" smtClean="0"/>
              <a:t>‹#›</a:t>
            </a:fld>
            <a:endParaRPr kumimoji="1" lang="ja-JP" altLang="en-US"/>
          </a:p>
        </p:txBody>
      </p:sp>
    </p:spTree>
    <p:extLst>
      <p:ext uri="{BB962C8B-B14F-4D97-AF65-F5344CB8AC3E}">
        <p14:creationId xmlns:p14="http://schemas.microsoft.com/office/powerpoint/2010/main" val="12944214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https://www.ceis.or.jp/ceis_50anniversary.html</a:t>
            </a:r>
            <a:r>
              <a:rPr kumimoji="1" lang="ja-JP" altLang="en-US" dirty="0"/>
              <a:t>持続可能な社会への環境情報科学の貢献</a:t>
            </a:r>
          </a:p>
          <a:p>
            <a:endParaRPr kumimoji="1" lang="ja-JP" altLang="en-US" dirty="0"/>
          </a:p>
        </p:txBody>
      </p:sp>
      <p:sp>
        <p:nvSpPr>
          <p:cNvPr id="4" name="スライド番号プレースホルダー 3"/>
          <p:cNvSpPr>
            <a:spLocks noGrp="1"/>
          </p:cNvSpPr>
          <p:nvPr>
            <p:ph type="sldNum" sz="quarter" idx="5"/>
          </p:nvPr>
        </p:nvSpPr>
        <p:spPr/>
        <p:txBody>
          <a:bodyPr/>
          <a:lstStyle/>
          <a:p>
            <a:fld id="{0FFA2C0A-E725-4511-8D0A-3F3C01E6C48F}" type="slidenum">
              <a:rPr kumimoji="1" lang="ja-JP" altLang="en-US" smtClean="0"/>
              <a:t>1</a:t>
            </a:fld>
            <a:endParaRPr kumimoji="1" lang="ja-JP" altLang="en-US"/>
          </a:p>
        </p:txBody>
      </p:sp>
    </p:spTree>
    <p:extLst>
      <p:ext uri="{BB962C8B-B14F-4D97-AF65-F5344CB8AC3E}">
        <p14:creationId xmlns:p14="http://schemas.microsoft.com/office/powerpoint/2010/main" val="3309187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中期的な重点事項：　</a:t>
            </a:r>
            <a:r>
              <a:rPr kumimoji="1" lang="en-US" altLang="ja-JP" dirty="0"/>
              <a:t>CEIS </a:t>
            </a:r>
            <a:r>
              <a:rPr kumimoji="1" lang="ja-JP" altLang="en-US" dirty="0"/>
              <a:t>が中期的に目指すべき方向に沿い、</a:t>
            </a:r>
            <a:r>
              <a:rPr kumimoji="1" lang="en-US" altLang="ja-JP" dirty="0"/>
              <a:t>2025 </a:t>
            </a:r>
            <a:r>
              <a:rPr kumimoji="1" lang="ja-JP" altLang="en-US" dirty="0"/>
              <a:t>年度を目指して取り組むべき事項</a:t>
            </a:r>
          </a:p>
          <a:p>
            <a:r>
              <a:rPr kumimoji="1" lang="ja-JP" altLang="en-US" dirty="0"/>
              <a:t>　</a:t>
            </a:r>
            <a:r>
              <a:rPr kumimoji="1" lang="en-US" altLang="ja-JP" dirty="0"/>
              <a:t>CEIS</a:t>
            </a:r>
            <a:r>
              <a:rPr kumimoji="1" lang="ja-JP" altLang="en-US" dirty="0"/>
              <a:t>の目指すべき方向に示す４つの区分ごとに合計２２項目を提示</a:t>
            </a:r>
          </a:p>
          <a:p>
            <a:r>
              <a:rPr kumimoji="1" lang="ja-JP" altLang="en-US" dirty="0"/>
              <a:t>・中期的な重点事項には、活動の例（アルファベットで示した項目）を</a:t>
            </a:r>
          </a:p>
          <a:p>
            <a:r>
              <a:rPr kumimoji="1" lang="ja-JP" altLang="en-US" dirty="0"/>
              <a:t>　提示（５６項目）。うち１０項目は中期計画</a:t>
            </a:r>
            <a:r>
              <a:rPr kumimoji="1" lang="en-US" altLang="ja-JP" dirty="0"/>
              <a:t>2016</a:t>
            </a:r>
            <a:r>
              <a:rPr kumimoji="1" lang="ja-JP" altLang="en-US" dirty="0"/>
              <a:t>に追加または修正（</a:t>
            </a:r>
            <a:r>
              <a:rPr kumimoji="1" lang="en-US" altLang="ja-JP" dirty="0"/>
              <a:t>※</a:t>
            </a:r>
            <a:r>
              <a:rPr kumimoji="1" lang="ja-JP" altLang="en-US" dirty="0"/>
              <a:t>）</a:t>
            </a:r>
          </a:p>
          <a:p>
            <a:endParaRPr kumimoji="1" lang="ja-JP" altLang="en-US" dirty="0"/>
          </a:p>
        </p:txBody>
      </p:sp>
      <p:sp>
        <p:nvSpPr>
          <p:cNvPr id="4" name="スライド番号プレースホルダー 3"/>
          <p:cNvSpPr>
            <a:spLocks noGrp="1"/>
          </p:cNvSpPr>
          <p:nvPr>
            <p:ph type="sldNum" sz="quarter" idx="5"/>
          </p:nvPr>
        </p:nvSpPr>
        <p:spPr/>
        <p:txBody>
          <a:bodyPr/>
          <a:lstStyle/>
          <a:p>
            <a:fld id="{0FFA2C0A-E725-4511-8D0A-3F3C01E6C48F}" type="slidenum">
              <a:rPr kumimoji="1" lang="ja-JP" altLang="en-US" smtClean="0"/>
              <a:t>2</a:t>
            </a:fld>
            <a:endParaRPr kumimoji="1" lang="ja-JP" altLang="en-US"/>
          </a:p>
        </p:txBody>
      </p:sp>
    </p:spTree>
    <p:extLst>
      <p:ext uri="{BB962C8B-B14F-4D97-AF65-F5344CB8AC3E}">
        <p14:creationId xmlns:p14="http://schemas.microsoft.com/office/powerpoint/2010/main" val="2372738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822997B-FE60-4FE7-92A5-6C2686172F5A}" type="datetimeFigureOut">
              <a:rPr kumimoji="1" lang="ja-JP" altLang="en-US" smtClean="0"/>
              <a:t>2024/6/21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12471-554F-4D3C-AB79-2BB2151C2B56}" type="slidenum">
              <a:rPr kumimoji="1" lang="ja-JP" altLang="en-US" smtClean="0"/>
              <a:t>‹#›</a:t>
            </a:fld>
            <a:endParaRPr kumimoji="1" lang="ja-JP" altLang="en-US"/>
          </a:p>
        </p:txBody>
      </p:sp>
    </p:spTree>
    <p:extLst>
      <p:ext uri="{BB962C8B-B14F-4D97-AF65-F5344CB8AC3E}">
        <p14:creationId xmlns:p14="http://schemas.microsoft.com/office/powerpoint/2010/main" val="3742477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22997B-FE60-4FE7-92A5-6C2686172F5A}" type="datetimeFigureOut">
              <a:rPr kumimoji="1" lang="ja-JP" altLang="en-US" smtClean="0"/>
              <a:t>2024/6/21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12471-554F-4D3C-AB79-2BB2151C2B56}" type="slidenum">
              <a:rPr kumimoji="1" lang="ja-JP" altLang="en-US" smtClean="0"/>
              <a:t>‹#›</a:t>
            </a:fld>
            <a:endParaRPr kumimoji="1" lang="ja-JP" altLang="en-US"/>
          </a:p>
        </p:txBody>
      </p:sp>
    </p:spTree>
    <p:extLst>
      <p:ext uri="{BB962C8B-B14F-4D97-AF65-F5344CB8AC3E}">
        <p14:creationId xmlns:p14="http://schemas.microsoft.com/office/powerpoint/2010/main" val="4000792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22997B-FE60-4FE7-92A5-6C2686172F5A}" type="datetimeFigureOut">
              <a:rPr kumimoji="1" lang="ja-JP" altLang="en-US" smtClean="0"/>
              <a:t>2024/6/21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12471-554F-4D3C-AB79-2BB2151C2B56}" type="slidenum">
              <a:rPr kumimoji="1" lang="ja-JP" altLang="en-US" smtClean="0"/>
              <a:t>‹#›</a:t>
            </a:fld>
            <a:endParaRPr kumimoji="1" lang="ja-JP" altLang="en-US"/>
          </a:p>
        </p:txBody>
      </p:sp>
    </p:spTree>
    <p:extLst>
      <p:ext uri="{BB962C8B-B14F-4D97-AF65-F5344CB8AC3E}">
        <p14:creationId xmlns:p14="http://schemas.microsoft.com/office/powerpoint/2010/main" val="2111634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22997B-FE60-4FE7-92A5-6C2686172F5A}" type="datetimeFigureOut">
              <a:rPr kumimoji="1" lang="ja-JP" altLang="en-US" smtClean="0"/>
              <a:t>2024/6/21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12471-554F-4D3C-AB79-2BB2151C2B56}" type="slidenum">
              <a:rPr kumimoji="1" lang="ja-JP" altLang="en-US" smtClean="0"/>
              <a:t>‹#›</a:t>
            </a:fld>
            <a:endParaRPr kumimoji="1" lang="ja-JP" altLang="en-US"/>
          </a:p>
        </p:txBody>
      </p:sp>
    </p:spTree>
    <p:extLst>
      <p:ext uri="{BB962C8B-B14F-4D97-AF65-F5344CB8AC3E}">
        <p14:creationId xmlns:p14="http://schemas.microsoft.com/office/powerpoint/2010/main" val="3709670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822997B-FE60-4FE7-92A5-6C2686172F5A}" type="datetimeFigureOut">
              <a:rPr kumimoji="1" lang="ja-JP" altLang="en-US" smtClean="0"/>
              <a:t>2024/6/21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12471-554F-4D3C-AB79-2BB2151C2B56}" type="slidenum">
              <a:rPr kumimoji="1" lang="ja-JP" altLang="en-US" smtClean="0"/>
              <a:t>‹#›</a:t>
            </a:fld>
            <a:endParaRPr kumimoji="1" lang="ja-JP" altLang="en-US"/>
          </a:p>
        </p:txBody>
      </p:sp>
    </p:spTree>
    <p:extLst>
      <p:ext uri="{BB962C8B-B14F-4D97-AF65-F5344CB8AC3E}">
        <p14:creationId xmlns:p14="http://schemas.microsoft.com/office/powerpoint/2010/main" val="1657125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822997B-FE60-4FE7-92A5-6C2686172F5A}" type="datetimeFigureOut">
              <a:rPr kumimoji="1" lang="ja-JP" altLang="en-US" smtClean="0"/>
              <a:t>2024/6/21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12471-554F-4D3C-AB79-2BB2151C2B56}" type="slidenum">
              <a:rPr kumimoji="1" lang="ja-JP" altLang="en-US" smtClean="0"/>
              <a:t>‹#›</a:t>
            </a:fld>
            <a:endParaRPr kumimoji="1" lang="ja-JP" altLang="en-US"/>
          </a:p>
        </p:txBody>
      </p:sp>
    </p:spTree>
    <p:extLst>
      <p:ext uri="{BB962C8B-B14F-4D97-AF65-F5344CB8AC3E}">
        <p14:creationId xmlns:p14="http://schemas.microsoft.com/office/powerpoint/2010/main" val="2694943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822997B-FE60-4FE7-92A5-6C2686172F5A}" type="datetimeFigureOut">
              <a:rPr kumimoji="1" lang="ja-JP" altLang="en-US" smtClean="0"/>
              <a:t>2024/6/21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0E12471-554F-4D3C-AB79-2BB2151C2B56}" type="slidenum">
              <a:rPr kumimoji="1" lang="ja-JP" altLang="en-US" smtClean="0"/>
              <a:t>‹#›</a:t>
            </a:fld>
            <a:endParaRPr kumimoji="1" lang="ja-JP" altLang="en-US"/>
          </a:p>
        </p:txBody>
      </p:sp>
    </p:spTree>
    <p:extLst>
      <p:ext uri="{BB962C8B-B14F-4D97-AF65-F5344CB8AC3E}">
        <p14:creationId xmlns:p14="http://schemas.microsoft.com/office/powerpoint/2010/main" val="2056562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822997B-FE60-4FE7-92A5-6C2686172F5A}" type="datetimeFigureOut">
              <a:rPr kumimoji="1" lang="ja-JP" altLang="en-US" smtClean="0"/>
              <a:t>2024/6/21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0E12471-554F-4D3C-AB79-2BB2151C2B56}" type="slidenum">
              <a:rPr kumimoji="1" lang="ja-JP" altLang="en-US" smtClean="0"/>
              <a:t>‹#›</a:t>
            </a:fld>
            <a:endParaRPr kumimoji="1" lang="ja-JP" altLang="en-US"/>
          </a:p>
        </p:txBody>
      </p:sp>
    </p:spTree>
    <p:extLst>
      <p:ext uri="{BB962C8B-B14F-4D97-AF65-F5344CB8AC3E}">
        <p14:creationId xmlns:p14="http://schemas.microsoft.com/office/powerpoint/2010/main" val="296941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22997B-FE60-4FE7-92A5-6C2686172F5A}" type="datetimeFigureOut">
              <a:rPr kumimoji="1" lang="ja-JP" altLang="en-US" smtClean="0"/>
              <a:t>2024/6/21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0E12471-554F-4D3C-AB79-2BB2151C2B56}" type="slidenum">
              <a:rPr kumimoji="1" lang="ja-JP" altLang="en-US" smtClean="0"/>
              <a:t>‹#›</a:t>
            </a:fld>
            <a:endParaRPr kumimoji="1" lang="ja-JP" altLang="en-US"/>
          </a:p>
        </p:txBody>
      </p:sp>
    </p:spTree>
    <p:extLst>
      <p:ext uri="{BB962C8B-B14F-4D97-AF65-F5344CB8AC3E}">
        <p14:creationId xmlns:p14="http://schemas.microsoft.com/office/powerpoint/2010/main" val="1874230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822997B-FE60-4FE7-92A5-6C2686172F5A}" type="datetimeFigureOut">
              <a:rPr kumimoji="1" lang="ja-JP" altLang="en-US" smtClean="0"/>
              <a:t>2024/6/21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12471-554F-4D3C-AB79-2BB2151C2B56}" type="slidenum">
              <a:rPr kumimoji="1" lang="ja-JP" altLang="en-US" smtClean="0"/>
              <a:t>‹#›</a:t>
            </a:fld>
            <a:endParaRPr kumimoji="1" lang="ja-JP" altLang="en-US"/>
          </a:p>
        </p:txBody>
      </p:sp>
    </p:spTree>
    <p:extLst>
      <p:ext uri="{BB962C8B-B14F-4D97-AF65-F5344CB8AC3E}">
        <p14:creationId xmlns:p14="http://schemas.microsoft.com/office/powerpoint/2010/main" val="2399428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822997B-FE60-4FE7-92A5-6C2686172F5A}" type="datetimeFigureOut">
              <a:rPr kumimoji="1" lang="ja-JP" altLang="en-US" smtClean="0"/>
              <a:t>2024/6/21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12471-554F-4D3C-AB79-2BB2151C2B56}" type="slidenum">
              <a:rPr kumimoji="1" lang="ja-JP" altLang="en-US" smtClean="0"/>
              <a:t>‹#›</a:t>
            </a:fld>
            <a:endParaRPr kumimoji="1" lang="ja-JP" altLang="en-US"/>
          </a:p>
        </p:txBody>
      </p:sp>
    </p:spTree>
    <p:extLst>
      <p:ext uri="{BB962C8B-B14F-4D97-AF65-F5344CB8AC3E}">
        <p14:creationId xmlns:p14="http://schemas.microsoft.com/office/powerpoint/2010/main" val="1835081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22997B-FE60-4FE7-92A5-6C2686172F5A}" type="datetimeFigureOut">
              <a:rPr kumimoji="1" lang="ja-JP" altLang="en-US" smtClean="0"/>
              <a:t>2024/6/21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E12471-554F-4D3C-AB79-2BB2151C2B56}"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FAED62DB-572A-42F0-5A89-8DDD70703487}"/>
              </a:ext>
            </a:extLst>
          </p:cNvPr>
          <p:cNvPicPr>
            <a:picLocks noChangeAspect="1"/>
          </p:cNvPicPr>
          <p:nvPr userDrawn="1"/>
        </p:nvPicPr>
        <p:blipFill>
          <a:blip r:embed="rId13"/>
          <a:stretch>
            <a:fillRect/>
          </a:stretch>
        </p:blipFill>
        <p:spPr>
          <a:xfrm>
            <a:off x="7705715" y="89978"/>
            <a:ext cx="1243692" cy="585267"/>
          </a:xfrm>
          <a:prstGeom prst="rect">
            <a:avLst/>
          </a:prstGeom>
        </p:spPr>
      </p:pic>
    </p:spTree>
    <p:extLst>
      <p:ext uri="{BB962C8B-B14F-4D97-AF65-F5344CB8AC3E}">
        <p14:creationId xmlns:p14="http://schemas.microsoft.com/office/powerpoint/2010/main" val="4052317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B84F56-7512-3CEC-76F9-1387DA16262E}"/>
              </a:ext>
            </a:extLst>
          </p:cNvPr>
          <p:cNvSpPr>
            <a:spLocks noGrp="1"/>
          </p:cNvSpPr>
          <p:nvPr>
            <p:ph type="ctrTitle"/>
          </p:nvPr>
        </p:nvSpPr>
        <p:spPr>
          <a:xfrm>
            <a:off x="959697" y="729953"/>
            <a:ext cx="7772400" cy="3498097"/>
          </a:xfrm>
        </p:spPr>
        <p:txBody>
          <a:bodyPr anchor="t">
            <a:normAutofit fontScale="90000"/>
          </a:bodyPr>
          <a:lstStyle/>
          <a:p>
            <a:r>
              <a:rPr kumimoji="1" lang="ja-JP" altLang="en-US" sz="2700" b="1" dirty="0"/>
              <a:t>環境情報科学センター</a:t>
            </a:r>
            <a:br>
              <a:rPr kumimoji="1" lang="en-US" altLang="ja-JP" sz="2700" b="1" dirty="0"/>
            </a:br>
            <a:br>
              <a:rPr kumimoji="1" lang="en-US" altLang="ja-JP" sz="2700" b="1" dirty="0"/>
            </a:br>
            <a:r>
              <a:rPr kumimoji="1" lang="ja-JP" altLang="en-US" sz="1800" b="1" dirty="0"/>
              <a:t>第</a:t>
            </a:r>
            <a:r>
              <a:rPr kumimoji="1" lang="en-US" altLang="ja-JP" sz="1800" b="1" dirty="0"/>
              <a:t>2</a:t>
            </a:r>
            <a:r>
              <a:rPr lang="ja-JP" altLang="en-US" sz="1800" b="1" dirty="0"/>
              <a:t>次</a:t>
            </a:r>
            <a:r>
              <a:rPr kumimoji="1" lang="ja-JP" altLang="en-US" sz="1800" b="1" dirty="0"/>
              <a:t>中期計画</a:t>
            </a:r>
            <a:r>
              <a:rPr kumimoji="1" lang="en-US" altLang="ja-JP" sz="1800" b="1" dirty="0"/>
              <a:t>2025</a:t>
            </a:r>
            <a:r>
              <a:rPr kumimoji="1" lang="ja-JP" altLang="en-US" sz="1800" b="1" dirty="0"/>
              <a:t>：</a:t>
            </a:r>
            <a:r>
              <a:rPr kumimoji="1" lang="ja-JP" altLang="en-US" sz="1800" dirty="0"/>
              <a:t>次</a:t>
            </a:r>
            <a:r>
              <a:rPr kumimoji="1" lang="ja-JP" altLang="en-US" sz="1800" b="1" dirty="0"/>
              <a:t>世代の力を活かした持続可能な社会への環境情報科学の貢献</a:t>
            </a:r>
            <a:br>
              <a:rPr kumimoji="1" lang="en-US" altLang="ja-JP" sz="1800" b="1" dirty="0"/>
            </a:br>
            <a:r>
              <a:rPr kumimoji="1" lang="en-US" altLang="ja-JP" sz="1800" b="1" i="0" u="none" strike="noStrike" kern="1200" cap="none" spc="0" normalizeH="0" baseline="0" noProof="0" dirty="0">
                <a:ln>
                  <a:noFill/>
                </a:ln>
                <a:solidFill>
                  <a:prstClr val="black"/>
                </a:solidFill>
                <a:effectLst/>
                <a:uLnTx/>
                <a:uFillTx/>
                <a:latin typeface="Calibri Light" panose="020F0302020204030204"/>
                <a:ea typeface="游ゴシック Light" panose="020B0300000000000000" pitchFamily="50" charset="-128"/>
                <a:cs typeface="+mj-cs"/>
              </a:rPr>
              <a:t>2030</a:t>
            </a:r>
            <a:r>
              <a:rPr kumimoji="1" lang="ja-JP" altLang="en-US" sz="1800" b="1" i="0" u="none" strike="noStrike" kern="1200" cap="none" spc="0" normalizeH="0" baseline="0" noProof="0" dirty="0">
                <a:ln>
                  <a:noFill/>
                </a:ln>
                <a:solidFill>
                  <a:prstClr val="black"/>
                </a:solidFill>
                <a:effectLst/>
                <a:uLnTx/>
                <a:uFillTx/>
                <a:latin typeface="Calibri Light" panose="020F0302020204030204"/>
                <a:ea typeface="游ゴシック Light" panose="020B0300000000000000" pitchFamily="50" charset="-128"/>
                <a:cs typeface="+mj-cs"/>
              </a:rPr>
              <a:t>長期ビジョン：持続可能な社会への環境情報科学の貢献</a:t>
            </a:r>
            <a:br>
              <a:rPr kumimoji="1" lang="en-US" altLang="ja-JP" sz="1800" b="1" i="0" u="none" strike="noStrike" kern="1200" cap="none" spc="0" normalizeH="0" baseline="0" noProof="0" dirty="0">
                <a:ln>
                  <a:noFill/>
                </a:ln>
                <a:solidFill>
                  <a:prstClr val="black"/>
                </a:solidFill>
                <a:effectLst/>
                <a:uLnTx/>
                <a:uFillTx/>
                <a:latin typeface="Calibri Light" panose="020F0302020204030204"/>
                <a:ea typeface="游ゴシック Light" panose="020B0300000000000000" pitchFamily="50" charset="-128"/>
                <a:cs typeface="+mj-cs"/>
              </a:rPr>
            </a:br>
            <a:br>
              <a:rPr kumimoji="1" lang="en-US" altLang="ja-JP" sz="2000" dirty="0"/>
            </a:br>
            <a:br>
              <a:rPr kumimoji="1" lang="en-US" altLang="ja-JP" sz="2000" dirty="0"/>
            </a:br>
            <a:r>
              <a:rPr kumimoji="1" lang="ja-JP" altLang="en-US" sz="4000" b="1" dirty="0"/>
              <a:t>アクションプラン</a:t>
            </a:r>
            <a:r>
              <a:rPr kumimoji="1" lang="en-US" altLang="ja-JP" sz="4000" b="1" dirty="0"/>
              <a:t>2024-2025</a:t>
            </a:r>
            <a:br>
              <a:rPr kumimoji="1" lang="en-US" altLang="ja-JP" sz="4000" b="1" dirty="0"/>
            </a:br>
            <a:r>
              <a:rPr kumimoji="1" lang="ja-JP" altLang="en-US" sz="4000" b="1" dirty="0"/>
              <a:t>概要</a:t>
            </a:r>
            <a:br>
              <a:rPr kumimoji="1" lang="en-US" altLang="ja-JP" sz="2800" b="1" dirty="0"/>
            </a:br>
            <a:endParaRPr kumimoji="1" lang="ja-JP" altLang="en-US" sz="2200" b="1" dirty="0"/>
          </a:p>
        </p:txBody>
      </p:sp>
      <p:sp>
        <p:nvSpPr>
          <p:cNvPr id="3" name="字幕 2">
            <a:extLst>
              <a:ext uri="{FF2B5EF4-FFF2-40B4-BE49-F238E27FC236}">
                <a16:creationId xmlns:a16="http://schemas.microsoft.com/office/drawing/2014/main" id="{DB43B09B-F65F-E022-05AA-A6C2FF67FC8F}"/>
              </a:ext>
            </a:extLst>
          </p:cNvPr>
          <p:cNvSpPr>
            <a:spLocks noGrp="1"/>
          </p:cNvSpPr>
          <p:nvPr>
            <p:ph type="subTitle" idx="1"/>
          </p:nvPr>
        </p:nvSpPr>
        <p:spPr>
          <a:xfrm>
            <a:off x="1143000" y="5352493"/>
            <a:ext cx="6858000" cy="944612"/>
          </a:xfrm>
        </p:spPr>
        <p:txBody>
          <a:bodyPr/>
          <a:lstStyle/>
          <a:p>
            <a:r>
              <a:rPr kumimoji="1" lang="en-US" altLang="ja-JP" dirty="0"/>
              <a:t>2024</a:t>
            </a:r>
            <a:r>
              <a:rPr kumimoji="1" lang="ja-JP" altLang="en-US" dirty="0"/>
              <a:t>年</a:t>
            </a:r>
            <a:r>
              <a:rPr kumimoji="1" lang="en-US" altLang="ja-JP" dirty="0"/>
              <a:t>6</a:t>
            </a:r>
            <a:r>
              <a:rPr kumimoji="1" lang="ja-JP" altLang="en-US" dirty="0"/>
              <a:t>月</a:t>
            </a:r>
            <a:r>
              <a:rPr kumimoji="1" lang="en-US" altLang="ja-JP" dirty="0"/>
              <a:t>28</a:t>
            </a:r>
            <a:r>
              <a:rPr kumimoji="1" lang="ja-JP" altLang="en-US" dirty="0"/>
              <a:t>日</a:t>
            </a:r>
            <a:endParaRPr kumimoji="1" lang="en-US" altLang="ja-JP" dirty="0"/>
          </a:p>
          <a:p>
            <a:r>
              <a:rPr lang="ja-JP" altLang="en-US" dirty="0"/>
              <a:t>環境情報科学センター事務局</a:t>
            </a:r>
            <a:endParaRPr kumimoji="1" lang="ja-JP" altLang="en-US" dirty="0"/>
          </a:p>
        </p:txBody>
      </p:sp>
    </p:spTree>
    <p:extLst>
      <p:ext uri="{BB962C8B-B14F-4D97-AF65-F5344CB8AC3E}">
        <p14:creationId xmlns:p14="http://schemas.microsoft.com/office/powerpoint/2010/main" val="2783561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4C793044-3978-6746-0942-A0E386874348}"/>
              </a:ext>
            </a:extLst>
          </p:cNvPr>
          <p:cNvSpPr/>
          <p:nvPr/>
        </p:nvSpPr>
        <p:spPr>
          <a:xfrm>
            <a:off x="118536" y="5302746"/>
            <a:ext cx="3422332" cy="941346"/>
          </a:xfrm>
          <a:prstGeom prst="rect">
            <a:avLst/>
          </a:prstGeom>
          <a:solidFill>
            <a:schemeClr val="accent6">
              <a:lumMod val="20000"/>
              <a:lumOff val="80000"/>
            </a:schemeClr>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4C9DD98F-27E0-F313-9010-5B74175699AB}"/>
              </a:ext>
            </a:extLst>
          </p:cNvPr>
          <p:cNvSpPr>
            <a:spLocks noGrp="1"/>
          </p:cNvSpPr>
          <p:nvPr>
            <p:ph type="title"/>
          </p:nvPr>
        </p:nvSpPr>
        <p:spPr>
          <a:xfrm>
            <a:off x="257459" y="48168"/>
            <a:ext cx="7886700" cy="654750"/>
          </a:xfrm>
        </p:spPr>
        <p:txBody>
          <a:bodyPr>
            <a:normAutofit/>
          </a:bodyPr>
          <a:lstStyle/>
          <a:p>
            <a:pPr algn="ctr"/>
            <a:r>
              <a:rPr lang="en-US" altLang="ja-JP" sz="3200" dirty="0"/>
              <a:t>1</a:t>
            </a:r>
            <a:r>
              <a:rPr kumimoji="1" lang="en-US" altLang="ja-JP" sz="3200" dirty="0"/>
              <a:t>.</a:t>
            </a:r>
            <a:r>
              <a:rPr kumimoji="1" lang="ja-JP" altLang="en-US" sz="3200" dirty="0"/>
              <a:t>中期計画</a:t>
            </a:r>
            <a:r>
              <a:rPr kumimoji="1" lang="en-US" altLang="ja-JP" sz="3200" dirty="0"/>
              <a:t>2025</a:t>
            </a:r>
            <a:r>
              <a:rPr kumimoji="1" lang="ja-JP" altLang="en-US" sz="3200" dirty="0"/>
              <a:t>　</a:t>
            </a:r>
            <a:r>
              <a:rPr kumimoji="1" lang="en-US" altLang="ja-JP" sz="3200" dirty="0"/>
              <a:t>CEIS</a:t>
            </a:r>
            <a:r>
              <a:rPr kumimoji="1" lang="ja-JP" altLang="en-US" sz="3200" dirty="0"/>
              <a:t>の目指す方向</a:t>
            </a:r>
          </a:p>
        </p:txBody>
      </p:sp>
      <p:grpSp>
        <p:nvGrpSpPr>
          <p:cNvPr id="14" name="グループ化 13">
            <a:extLst>
              <a:ext uri="{FF2B5EF4-FFF2-40B4-BE49-F238E27FC236}">
                <a16:creationId xmlns:a16="http://schemas.microsoft.com/office/drawing/2014/main" id="{109DBA88-E8A1-A536-76D7-45BDFB922C61}"/>
              </a:ext>
            </a:extLst>
          </p:cNvPr>
          <p:cNvGrpSpPr/>
          <p:nvPr/>
        </p:nvGrpSpPr>
        <p:grpSpPr>
          <a:xfrm>
            <a:off x="2182744" y="1872954"/>
            <a:ext cx="3576119" cy="2996690"/>
            <a:chOff x="2197212" y="2274215"/>
            <a:chExt cx="3576119" cy="2996690"/>
          </a:xfrm>
        </p:grpSpPr>
        <p:grpSp>
          <p:nvGrpSpPr>
            <p:cNvPr id="15" name="グループ化 14">
              <a:extLst>
                <a:ext uri="{FF2B5EF4-FFF2-40B4-BE49-F238E27FC236}">
                  <a16:creationId xmlns:a16="http://schemas.microsoft.com/office/drawing/2014/main" id="{05CCB502-DFAB-6A45-3A21-750612CE9B4E}"/>
                </a:ext>
              </a:extLst>
            </p:cNvPr>
            <p:cNvGrpSpPr/>
            <p:nvPr/>
          </p:nvGrpSpPr>
          <p:grpSpPr>
            <a:xfrm>
              <a:off x="2197212" y="2274215"/>
              <a:ext cx="3576119" cy="2996690"/>
              <a:chOff x="2616826" y="1886627"/>
              <a:chExt cx="3576119" cy="2725965"/>
            </a:xfrm>
          </p:grpSpPr>
          <p:sp>
            <p:nvSpPr>
              <p:cNvPr id="5" name="矢印: 右 4">
                <a:extLst>
                  <a:ext uri="{FF2B5EF4-FFF2-40B4-BE49-F238E27FC236}">
                    <a16:creationId xmlns:a16="http://schemas.microsoft.com/office/drawing/2014/main" id="{865839CA-7F17-70CB-788B-98E864B4B877}"/>
                  </a:ext>
                </a:extLst>
              </p:cNvPr>
              <p:cNvSpPr/>
              <p:nvPr/>
            </p:nvSpPr>
            <p:spPr>
              <a:xfrm rot="16200000">
                <a:off x="3082269" y="1773896"/>
                <a:ext cx="2725965" cy="2951428"/>
              </a:xfrm>
              <a:prstGeom prst="rightArrow">
                <a:avLst>
                  <a:gd name="adj1" fmla="val 80499"/>
                  <a:gd name="adj2" fmla="val 30000"/>
                </a:avLst>
              </a:prstGeom>
              <a:noFill/>
              <a:ln w="7620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7" name="直線コネクタ 6">
                <a:extLst>
                  <a:ext uri="{FF2B5EF4-FFF2-40B4-BE49-F238E27FC236}">
                    <a16:creationId xmlns:a16="http://schemas.microsoft.com/office/drawing/2014/main" id="{17EBC83F-A540-C5DF-CC66-191AC0282B70}"/>
                  </a:ext>
                </a:extLst>
              </p:cNvPr>
              <p:cNvCxnSpPr>
                <a:cxnSpLocks/>
              </p:cNvCxnSpPr>
              <p:nvPr/>
            </p:nvCxnSpPr>
            <p:spPr>
              <a:xfrm>
                <a:off x="3286407" y="2811312"/>
                <a:ext cx="2314670" cy="0"/>
              </a:xfrm>
              <a:prstGeom prst="line">
                <a:avLst/>
              </a:prstGeom>
              <a:ln w="25400">
                <a:solidFill>
                  <a:schemeClr val="accent4">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116BCBC9-21C9-F362-5026-7566F7599E6C}"/>
                  </a:ext>
                </a:extLst>
              </p:cNvPr>
              <p:cNvCxnSpPr>
                <a:cxnSpLocks/>
              </p:cNvCxnSpPr>
              <p:nvPr/>
            </p:nvCxnSpPr>
            <p:spPr>
              <a:xfrm>
                <a:off x="3208696" y="3554240"/>
                <a:ext cx="2392381" cy="0"/>
              </a:xfrm>
              <a:prstGeom prst="line">
                <a:avLst/>
              </a:prstGeom>
              <a:ln w="25400">
                <a:solidFill>
                  <a:schemeClr val="accent4">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97367944-8837-5E6C-44C8-128CFB99C1A4}"/>
                  </a:ext>
                </a:extLst>
              </p:cNvPr>
              <p:cNvCxnSpPr>
                <a:cxnSpLocks/>
              </p:cNvCxnSpPr>
              <p:nvPr/>
            </p:nvCxnSpPr>
            <p:spPr>
              <a:xfrm>
                <a:off x="2616826" y="4088570"/>
                <a:ext cx="35761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 name="テキスト ボックス 15">
              <a:extLst>
                <a:ext uri="{FF2B5EF4-FFF2-40B4-BE49-F238E27FC236}">
                  <a16:creationId xmlns:a16="http://schemas.microsoft.com/office/drawing/2014/main" id="{195523D8-7886-04BE-1028-5C843E6D0A36}"/>
                </a:ext>
              </a:extLst>
            </p:cNvPr>
            <p:cNvSpPr txBox="1"/>
            <p:nvPr/>
          </p:nvSpPr>
          <p:spPr>
            <a:xfrm>
              <a:off x="3099303" y="2881577"/>
              <a:ext cx="1767822" cy="369332"/>
            </a:xfrm>
            <a:prstGeom prst="rect">
              <a:avLst/>
            </a:prstGeom>
            <a:solidFill>
              <a:schemeClr val="accent2">
                <a:lumMod val="20000"/>
                <a:lumOff val="80000"/>
              </a:schemeClr>
            </a:solidFill>
          </p:spPr>
          <p:txBody>
            <a:bodyPr wrap="square" lIns="36000" rIns="36000" rtlCol="0">
              <a:spAutoFit/>
            </a:bodyPr>
            <a:lstStyle/>
            <a:p>
              <a:pPr algn="ctr"/>
              <a:r>
                <a:rPr kumimoji="1" lang="ja-JP" altLang="en-US" b="1" dirty="0"/>
                <a:t>学会活動の充実</a:t>
              </a:r>
            </a:p>
          </p:txBody>
        </p:sp>
        <p:sp>
          <p:nvSpPr>
            <p:cNvPr id="17" name="テキスト ボックス 16">
              <a:extLst>
                <a:ext uri="{FF2B5EF4-FFF2-40B4-BE49-F238E27FC236}">
                  <a16:creationId xmlns:a16="http://schemas.microsoft.com/office/drawing/2014/main" id="{E22C39BA-E0D2-AFE6-489E-6E7C3F254F8E}"/>
                </a:ext>
              </a:extLst>
            </p:cNvPr>
            <p:cNvSpPr txBox="1"/>
            <p:nvPr/>
          </p:nvSpPr>
          <p:spPr>
            <a:xfrm>
              <a:off x="2925951" y="3391992"/>
              <a:ext cx="2196354" cy="646331"/>
            </a:xfrm>
            <a:prstGeom prst="rect">
              <a:avLst/>
            </a:prstGeom>
            <a:solidFill>
              <a:schemeClr val="accent4">
                <a:lumMod val="20000"/>
                <a:lumOff val="80000"/>
              </a:schemeClr>
            </a:solidFill>
          </p:spPr>
          <p:txBody>
            <a:bodyPr wrap="square" lIns="36000" rIns="36000" rtlCol="0">
              <a:spAutoFit/>
            </a:bodyPr>
            <a:lstStyle/>
            <a:p>
              <a:pPr algn="ctr"/>
              <a:r>
                <a:rPr kumimoji="1" lang="ja-JP" altLang="en-US" b="1" dirty="0"/>
                <a:t>学会活動と調査研究</a:t>
              </a:r>
              <a:endParaRPr kumimoji="1" lang="en-US" altLang="ja-JP" b="1" dirty="0"/>
            </a:p>
            <a:p>
              <a:pPr algn="ctr"/>
              <a:r>
                <a:rPr kumimoji="1" lang="ja-JP" altLang="en-US" b="1" dirty="0"/>
                <a:t>活動の連携・協働</a:t>
              </a:r>
            </a:p>
          </p:txBody>
        </p:sp>
        <p:sp>
          <p:nvSpPr>
            <p:cNvPr id="18" name="テキスト ボックス 17">
              <a:extLst>
                <a:ext uri="{FF2B5EF4-FFF2-40B4-BE49-F238E27FC236}">
                  <a16:creationId xmlns:a16="http://schemas.microsoft.com/office/drawing/2014/main" id="{55030291-73AA-8E27-1110-15BE159AD08E}"/>
                </a:ext>
              </a:extLst>
            </p:cNvPr>
            <p:cNvSpPr txBox="1"/>
            <p:nvPr/>
          </p:nvSpPr>
          <p:spPr>
            <a:xfrm>
              <a:off x="2960975" y="4208701"/>
              <a:ext cx="2161329" cy="369332"/>
            </a:xfrm>
            <a:prstGeom prst="rect">
              <a:avLst/>
            </a:prstGeom>
            <a:solidFill>
              <a:schemeClr val="accent6">
                <a:lumMod val="20000"/>
                <a:lumOff val="80000"/>
              </a:schemeClr>
            </a:solidFill>
          </p:spPr>
          <p:txBody>
            <a:bodyPr wrap="square" lIns="36000" rIns="36000" rtlCol="0">
              <a:spAutoFit/>
            </a:bodyPr>
            <a:lstStyle/>
            <a:p>
              <a:r>
                <a:rPr kumimoji="1" lang="ja-JP" altLang="en-US" b="1" dirty="0"/>
                <a:t>調査研究活動の推進</a:t>
              </a:r>
            </a:p>
          </p:txBody>
        </p:sp>
        <p:sp>
          <p:nvSpPr>
            <p:cNvPr id="19" name="テキスト ボックス 18">
              <a:extLst>
                <a:ext uri="{FF2B5EF4-FFF2-40B4-BE49-F238E27FC236}">
                  <a16:creationId xmlns:a16="http://schemas.microsoft.com/office/drawing/2014/main" id="{CC0BCC79-4088-971E-4FB1-765912D9C5E7}"/>
                </a:ext>
              </a:extLst>
            </p:cNvPr>
            <p:cNvSpPr txBox="1"/>
            <p:nvPr/>
          </p:nvSpPr>
          <p:spPr>
            <a:xfrm>
              <a:off x="3078177" y="4787122"/>
              <a:ext cx="1910281" cy="369332"/>
            </a:xfrm>
            <a:prstGeom prst="rect">
              <a:avLst/>
            </a:prstGeom>
            <a:solidFill>
              <a:schemeClr val="accent3">
                <a:lumMod val="20000"/>
                <a:lumOff val="80000"/>
              </a:schemeClr>
            </a:solidFill>
          </p:spPr>
          <p:txBody>
            <a:bodyPr wrap="square" lIns="36000" rIns="36000" rtlCol="0">
              <a:spAutoFit/>
            </a:bodyPr>
            <a:lstStyle/>
            <a:p>
              <a:r>
                <a:rPr kumimoji="1" lang="ja-JP" altLang="en-US" b="1" dirty="0"/>
                <a:t>運営基盤の強化</a:t>
              </a:r>
            </a:p>
          </p:txBody>
        </p:sp>
      </p:grpSp>
      <p:grpSp>
        <p:nvGrpSpPr>
          <p:cNvPr id="33" name="グループ化 32">
            <a:extLst>
              <a:ext uri="{FF2B5EF4-FFF2-40B4-BE49-F238E27FC236}">
                <a16:creationId xmlns:a16="http://schemas.microsoft.com/office/drawing/2014/main" id="{67FDA261-4729-7C80-835D-419B5DEC84CD}"/>
              </a:ext>
            </a:extLst>
          </p:cNvPr>
          <p:cNvGrpSpPr/>
          <p:nvPr/>
        </p:nvGrpSpPr>
        <p:grpSpPr>
          <a:xfrm>
            <a:off x="3729096" y="5146591"/>
            <a:ext cx="4169764" cy="1644807"/>
            <a:chOff x="4709468" y="5182416"/>
            <a:chExt cx="4374660" cy="1644807"/>
          </a:xfrm>
        </p:grpSpPr>
        <p:sp>
          <p:nvSpPr>
            <p:cNvPr id="27" name="正方形/長方形 26">
              <a:extLst>
                <a:ext uri="{FF2B5EF4-FFF2-40B4-BE49-F238E27FC236}">
                  <a16:creationId xmlns:a16="http://schemas.microsoft.com/office/drawing/2014/main" id="{9890EA35-1A28-7DF3-EEA5-D0069DDBEAD7}"/>
                </a:ext>
              </a:extLst>
            </p:cNvPr>
            <p:cNvSpPr/>
            <p:nvPr/>
          </p:nvSpPr>
          <p:spPr>
            <a:xfrm>
              <a:off x="4709468" y="5182416"/>
              <a:ext cx="4374660" cy="1644807"/>
            </a:xfrm>
            <a:prstGeom prst="rect">
              <a:avLst/>
            </a:prstGeom>
            <a:solidFill>
              <a:schemeClr val="accent3">
                <a:lumMod val="20000"/>
                <a:lumOff val="80000"/>
              </a:schemeClr>
            </a:solidFill>
            <a:ln w="31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ED2CE485-4A36-4D6C-C47F-F1A09782137B}"/>
                </a:ext>
              </a:extLst>
            </p:cNvPr>
            <p:cNvSpPr txBox="1"/>
            <p:nvPr/>
          </p:nvSpPr>
          <p:spPr>
            <a:xfrm>
              <a:off x="4801899" y="5198043"/>
              <a:ext cx="4166579" cy="1569660"/>
            </a:xfrm>
            <a:prstGeom prst="rect">
              <a:avLst/>
            </a:prstGeom>
            <a:solidFill>
              <a:schemeClr val="accent3">
                <a:lumMod val="20000"/>
                <a:lumOff val="80000"/>
              </a:schemeClr>
            </a:solidFill>
            <a:ln>
              <a:solidFill>
                <a:schemeClr val="bg1"/>
              </a:solidFill>
            </a:ln>
          </p:spPr>
          <p:txBody>
            <a:bodyPr wrap="square">
              <a:spAutoFit/>
            </a:bodyPr>
            <a:lstStyle/>
            <a:p>
              <a:r>
                <a:rPr lang="ja-JP" altLang="en-US" sz="1600" dirty="0"/>
                <a:t>・財務基盤の強化</a:t>
              </a:r>
              <a:endParaRPr lang="en-US" altLang="ja-JP" sz="1600" dirty="0"/>
            </a:p>
            <a:p>
              <a:r>
                <a:rPr lang="ja-JP" altLang="en-US" sz="1600" dirty="0"/>
                <a:t>・</a:t>
              </a:r>
              <a:r>
                <a:rPr lang="ja-JP" altLang="en-US" sz="1600" b="1" dirty="0"/>
                <a:t>会員の維持、増加</a:t>
              </a:r>
              <a:endParaRPr lang="en-US" altLang="ja-JP" sz="1600" b="1" dirty="0"/>
            </a:p>
            <a:p>
              <a:r>
                <a:rPr lang="ja-JP" altLang="en-US" sz="1600" dirty="0"/>
                <a:t>・受託業務等の効率的な遂行、事務局の</a:t>
              </a:r>
              <a:endParaRPr lang="en-US" altLang="ja-JP" sz="1600" dirty="0"/>
            </a:p>
            <a:p>
              <a:r>
                <a:rPr lang="ja-JP" altLang="en-US" sz="1600" dirty="0"/>
                <a:t>　人材の育成</a:t>
              </a:r>
              <a:endParaRPr lang="en-US" altLang="ja-JP" sz="1600" dirty="0"/>
            </a:p>
            <a:p>
              <a:r>
                <a:rPr lang="ja-JP" altLang="en-US" sz="1600" dirty="0"/>
                <a:t>・ガバナンスの強化、公益的な団体とし　</a:t>
              </a:r>
              <a:endParaRPr lang="en-US" altLang="ja-JP" sz="1600" dirty="0"/>
            </a:p>
            <a:p>
              <a:r>
                <a:rPr lang="ja-JP" altLang="en-US" sz="1600" dirty="0"/>
                <a:t>　て業務の適切な実施</a:t>
              </a:r>
            </a:p>
          </p:txBody>
        </p:sp>
      </p:grpSp>
      <p:grpSp>
        <p:nvGrpSpPr>
          <p:cNvPr id="22" name="グループ化 21">
            <a:extLst>
              <a:ext uri="{FF2B5EF4-FFF2-40B4-BE49-F238E27FC236}">
                <a16:creationId xmlns:a16="http://schemas.microsoft.com/office/drawing/2014/main" id="{67BC1798-7E06-3C60-3202-324270213A86}"/>
              </a:ext>
            </a:extLst>
          </p:cNvPr>
          <p:cNvGrpSpPr/>
          <p:nvPr/>
        </p:nvGrpSpPr>
        <p:grpSpPr>
          <a:xfrm>
            <a:off x="112570" y="566938"/>
            <a:ext cx="2282995" cy="3695845"/>
            <a:chOff x="212261" y="889810"/>
            <a:chExt cx="2289207" cy="3782059"/>
          </a:xfrm>
          <a:solidFill>
            <a:schemeClr val="accent4">
              <a:lumMod val="20000"/>
              <a:lumOff val="80000"/>
            </a:schemeClr>
          </a:solidFill>
        </p:grpSpPr>
        <p:sp>
          <p:nvSpPr>
            <p:cNvPr id="21" name="正方形/長方形 20">
              <a:extLst>
                <a:ext uri="{FF2B5EF4-FFF2-40B4-BE49-F238E27FC236}">
                  <a16:creationId xmlns:a16="http://schemas.microsoft.com/office/drawing/2014/main" id="{51D70CF0-471E-70B6-E039-0D4DC3581E0F}"/>
                </a:ext>
              </a:extLst>
            </p:cNvPr>
            <p:cNvSpPr/>
            <p:nvPr/>
          </p:nvSpPr>
          <p:spPr>
            <a:xfrm>
              <a:off x="212261" y="889810"/>
              <a:ext cx="2289207" cy="3782059"/>
            </a:xfrm>
            <a:prstGeom prst="rect">
              <a:avLst/>
            </a:prstGeom>
            <a:grp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66A8DBF7-F53C-8597-FA10-6449F8C65B57}"/>
                </a:ext>
              </a:extLst>
            </p:cNvPr>
            <p:cNvSpPr txBox="1"/>
            <p:nvPr/>
          </p:nvSpPr>
          <p:spPr>
            <a:xfrm>
              <a:off x="248518" y="961673"/>
              <a:ext cx="2216693" cy="3684986"/>
            </a:xfrm>
            <a:prstGeom prst="rect">
              <a:avLst/>
            </a:prstGeom>
            <a:grpFill/>
            <a:ln>
              <a:solidFill>
                <a:schemeClr val="bg1"/>
              </a:solidFill>
            </a:ln>
          </p:spPr>
          <p:txBody>
            <a:bodyPr wrap="square" lIns="36000" rIns="36000" rtlCol="0">
              <a:spAutoFit/>
            </a:bodyPr>
            <a:lstStyle/>
            <a:p>
              <a:r>
                <a:rPr kumimoji="1" lang="ja-JP" altLang="en-US" sz="1600" dirty="0"/>
                <a:t>・専門委員会等学会活</a:t>
              </a:r>
              <a:endParaRPr kumimoji="1" lang="en-US" altLang="ja-JP" sz="1600" dirty="0"/>
            </a:p>
            <a:p>
              <a:r>
                <a:rPr kumimoji="1" lang="ja-JP" altLang="en-US" sz="1600" dirty="0"/>
                <a:t>　動と調査研究部門に</a:t>
              </a:r>
              <a:endParaRPr kumimoji="1" lang="en-US" altLang="ja-JP" sz="1600" dirty="0"/>
            </a:p>
            <a:p>
              <a:r>
                <a:rPr kumimoji="1" lang="ja-JP" altLang="en-US" sz="1600" dirty="0"/>
                <a:t>　より、</a:t>
              </a:r>
              <a:r>
                <a:rPr kumimoji="1" lang="ja-JP" altLang="en-US" sz="1600" b="1" dirty="0"/>
                <a:t>調査研究活動</a:t>
              </a:r>
              <a:endParaRPr kumimoji="1" lang="en-US" altLang="ja-JP" sz="1600" b="1" dirty="0"/>
            </a:p>
            <a:p>
              <a:r>
                <a:rPr kumimoji="1" lang="ja-JP" altLang="en-US" sz="1600" b="1" dirty="0"/>
                <a:t>　の充実、展開</a:t>
              </a:r>
              <a:r>
                <a:rPr kumimoji="1" lang="ja-JP" altLang="en-US" sz="1600" dirty="0"/>
                <a:t>、自主</a:t>
              </a:r>
              <a:endParaRPr kumimoji="1" lang="en-US" altLang="ja-JP" sz="1600" dirty="0"/>
            </a:p>
            <a:p>
              <a:r>
                <a:rPr kumimoji="1" lang="ja-JP" altLang="en-US" sz="1600" dirty="0"/>
                <a:t>　研究の推進、</a:t>
              </a:r>
              <a:endParaRPr kumimoji="1" lang="en-US" altLang="ja-JP" sz="1600" dirty="0"/>
            </a:p>
            <a:p>
              <a:r>
                <a:rPr kumimoji="1" lang="ja-JP" altLang="en-US" sz="1600" dirty="0"/>
                <a:t>・地域循環共生圏に関　</a:t>
              </a:r>
              <a:endParaRPr kumimoji="1" lang="en-US" altLang="ja-JP" sz="1600" dirty="0"/>
            </a:p>
            <a:p>
              <a:r>
                <a:rPr kumimoji="1" lang="ja-JP" altLang="en-US" sz="1600" dirty="0"/>
                <a:t>　する研究提言等の</a:t>
              </a:r>
              <a:r>
                <a:rPr kumimoji="1" lang="ja-JP" altLang="en-US" sz="1600" b="1" dirty="0"/>
                <a:t>創</a:t>
              </a:r>
              <a:endParaRPr kumimoji="1" lang="en-US" altLang="ja-JP" sz="1600" b="1" dirty="0"/>
            </a:p>
            <a:p>
              <a:r>
                <a:rPr kumimoji="1" lang="ja-JP" altLang="en-US" sz="1600" b="1" dirty="0"/>
                <a:t>　立</a:t>
              </a:r>
              <a:r>
                <a:rPr kumimoji="1" lang="en-US" altLang="ja-JP" sz="1600" b="1" dirty="0"/>
                <a:t>50</a:t>
              </a:r>
              <a:r>
                <a:rPr kumimoji="1" lang="ja-JP" altLang="en-US" sz="1600" b="1" dirty="0"/>
                <a:t>周年記念事業の</a:t>
              </a:r>
              <a:endParaRPr kumimoji="1" lang="en-US" altLang="ja-JP" sz="1600" b="1" dirty="0"/>
            </a:p>
            <a:p>
              <a:r>
                <a:rPr kumimoji="1" lang="ja-JP" altLang="en-US" sz="1600" b="1" dirty="0"/>
                <a:t>　フォローアップ</a:t>
              </a:r>
              <a:endParaRPr kumimoji="1" lang="en-US" altLang="ja-JP" sz="1600" b="1" dirty="0"/>
            </a:p>
            <a:p>
              <a:r>
                <a:rPr kumimoji="1" lang="ja-JP" altLang="en-US" sz="1600" dirty="0"/>
                <a:t>・環境情報科学に関わ</a:t>
              </a:r>
              <a:endParaRPr kumimoji="1" lang="en-US" altLang="ja-JP" sz="1600" dirty="0"/>
            </a:p>
            <a:p>
              <a:r>
                <a:rPr kumimoji="1" lang="ja-JP" altLang="en-US" sz="1600" dirty="0"/>
                <a:t>　る</a:t>
              </a:r>
              <a:r>
                <a:rPr kumimoji="1" lang="ja-JP" altLang="en-US" sz="1600" b="1" dirty="0"/>
                <a:t>啓発・普及等社会</a:t>
              </a:r>
              <a:endParaRPr kumimoji="1" lang="en-US" altLang="ja-JP" sz="1600" b="1" dirty="0"/>
            </a:p>
            <a:p>
              <a:r>
                <a:rPr kumimoji="1" lang="ja-JP" altLang="en-US" sz="1600" b="1" dirty="0"/>
                <a:t>　的貢献</a:t>
              </a:r>
              <a:endParaRPr kumimoji="1" lang="en-US" altLang="ja-JP" sz="1600" b="1" dirty="0"/>
            </a:p>
            <a:p>
              <a:r>
                <a:rPr kumimoji="1" lang="ja-JP" altLang="en-US" sz="1200" dirty="0"/>
                <a:t>例：一般市民や学生、生徒等を対象として、</a:t>
              </a:r>
              <a:r>
                <a:rPr kumimoji="1" lang="en-US" altLang="ja-JP" sz="1200" dirty="0"/>
                <a:t>Webinar</a:t>
              </a:r>
              <a:r>
                <a:rPr kumimoji="1" lang="ja-JP" altLang="en-US" sz="1200" dirty="0"/>
                <a:t>　の活用等</a:t>
              </a:r>
            </a:p>
          </p:txBody>
        </p:sp>
      </p:grpSp>
      <p:sp>
        <p:nvSpPr>
          <p:cNvPr id="9" name="テキスト ボックス 8">
            <a:extLst>
              <a:ext uri="{FF2B5EF4-FFF2-40B4-BE49-F238E27FC236}">
                <a16:creationId xmlns:a16="http://schemas.microsoft.com/office/drawing/2014/main" id="{59F1AD20-A414-C2D5-0B74-2F0AC279C80B}"/>
              </a:ext>
            </a:extLst>
          </p:cNvPr>
          <p:cNvSpPr txBox="1"/>
          <p:nvPr/>
        </p:nvSpPr>
        <p:spPr>
          <a:xfrm>
            <a:off x="158697" y="5382298"/>
            <a:ext cx="3295873" cy="830997"/>
          </a:xfrm>
          <a:prstGeom prst="rect">
            <a:avLst/>
          </a:prstGeom>
          <a:solidFill>
            <a:schemeClr val="accent6">
              <a:lumMod val="20000"/>
              <a:lumOff val="80000"/>
            </a:schemeClr>
          </a:solidFill>
          <a:ln>
            <a:solidFill>
              <a:schemeClr val="bg1"/>
            </a:solidFill>
          </a:ln>
        </p:spPr>
        <p:txBody>
          <a:bodyPr wrap="square" rtlCol="0">
            <a:spAutoFit/>
          </a:bodyPr>
          <a:lstStyle/>
          <a:p>
            <a:r>
              <a:rPr kumimoji="1" lang="ja-JP" altLang="en-US" sz="1600" dirty="0"/>
              <a:t>・常設の</a:t>
            </a:r>
            <a:r>
              <a:rPr kumimoji="1" lang="ja-JP" altLang="en-US" sz="1600" b="1" dirty="0"/>
              <a:t>調査研究部の存在とその機動性を活かし</a:t>
            </a:r>
            <a:r>
              <a:rPr kumimoji="1" lang="ja-JP" altLang="en-US" sz="1600" dirty="0"/>
              <a:t>た、調査研究の実施、拡充、成果の発表</a:t>
            </a:r>
          </a:p>
        </p:txBody>
      </p:sp>
      <p:grpSp>
        <p:nvGrpSpPr>
          <p:cNvPr id="24" name="グループ化 23">
            <a:extLst>
              <a:ext uri="{FF2B5EF4-FFF2-40B4-BE49-F238E27FC236}">
                <a16:creationId xmlns:a16="http://schemas.microsoft.com/office/drawing/2014/main" id="{96CE4C4F-B33D-FC3F-3E6C-531508D0DEFB}"/>
              </a:ext>
            </a:extLst>
          </p:cNvPr>
          <p:cNvGrpSpPr/>
          <p:nvPr/>
        </p:nvGrpSpPr>
        <p:grpSpPr>
          <a:xfrm>
            <a:off x="5707523" y="590327"/>
            <a:ext cx="3379285" cy="4496744"/>
            <a:chOff x="5568830" y="668750"/>
            <a:chExt cx="3239015" cy="4396664"/>
          </a:xfrm>
        </p:grpSpPr>
        <p:sp>
          <p:nvSpPr>
            <p:cNvPr id="23" name="正方形/長方形 22">
              <a:extLst>
                <a:ext uri="{FF2B5EF4-FFF2-40B4-BE49-F238E27FC236}">
                  <a16:creationId xmlns:a16="http://schemas.microsoft.com/office/drawing/2014/main" id="{9286E8F6-77FE-9F6C-5DD2-A8B31F868C47}"/>
                </a:ext>
              </a:extLst>
            </p:cNvPr>
            <p:cNvSpPr/>
            <p:nvPr/>
          </p:nvSpPr>
          <p:spPr>
            <a:xfrm>
              <a:off x="5568830" y="668750"/>
              <a:ext cx="3239015" cy="4396664"/>
            </a:xfrm>
            <a:prstGeom prst="rect">
              <a:avLst/>
            </a:prstGeom>
            <a:solidFill>
              <a:schemeClr val="accent2">
                <a:lumMod val="20000"/>
                <a:lumOff val="80000"/>
              </a:schemeClr>
            </a:solidFill>
            <a:ln w="31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080EC7E9-4B42-6842-8A49-91ED4A6464E6}"/>
                </a:ext>
              </a:extLst>
            </p:cNvPr>
            <p:cNvSpPr txBox="1"/>
            <p:nvPr/>
          </p:nvSpPr>
          <p:spPr>
            <a:xfrm>
              <a:off x="5643544" y="704621"/>
              <a:ext cx="3111222" cy="4360793"/>
            </a:xfrm>
            <a:prstGeom prst="rect">
              <a:avLst/>
            </a:prstGeom>
            <a:solidFill>
              <a:schemeClr val="accent2">
                <a:lumMod val="20000"/>
                <a:lumOff val="80000"/>
              </a:schemeClr>
            </a:solidFill>
            <a:ln w="3175">
              <a:noFill/>
            </a:ln>
          </p:spPr>
          <p:txBody>
            <a:bodyPr wrap="square" lIns="36000" rIns="36000" rtlCol="0">
              <a:spAutoFit/>
            </a:bodyPr>
            <a:lstStyle/>
            <a:p>
              <a:r>
                <a:rPr kumimoji="1" lang="ja-JP" altLang="en-US" sz="1600" dirty="0"/>
                <a:t>・環境情報科学の広汎な分野で</a:t>
              </a:r>
              <a:r>
                <a:rPr kumimoji="1" lang="ja-JP" altLang="en-US" sz="1600" b="1" dirty="0"/>
                <a:t>学 </a:t>
              </a:r>
              <a:endParaRPr kumimoji="1" lang="en-US" altLang="ja-JP" sz="1600" b="1" dirty="0"/>
            </a:p>
            <a:p>
              <a:r>
                <a:rPr kumimoji="1" lang="ja-JP" altLang="en-US" sz="1600" b="1" dirty="0"/>
                <a:t>　際的・実践的な研究活動を推進</a:t>
              </a:r>
              <a:endParaRPr kumimoji="1" lang="en-US" altLang="ja-JP" sz="1600" b="1" dirty="0"/>
            </a:p>
            <a:p>
              <a:r>
                <a:rPr kumimoji="1" lang="ja-JP" altLang="en-US" sz="1600" dirty="0"/>
                <a:t>・環境科学・政策に関する</a:t>
              </a:r>
              <a:r>
                <a:rPr kumimoji="1" lang="ja-JP" altLang="en-US" sz="1600" b="1" dirty="0"/>
                <a:t>建議・　</a:t>
              </a:r>
              <a:endParaRPr kumimoji="1" lang="en-US" altLang="ja-JP" sz="1600" b="1" dirty="0"/>
            </a:p>
            <a:p>
              <a:r>
                <a:rPr kumimoji="1" lang="ja-JP" altLang="en-US" sz="1600" b="1" dirty="0"/>
                <a:t>　提言</a:t>
              </a:r>
              <a:endParaRPr kumimoji="1" lang="en-US" altLang="ja-JP" sz="1600" b="1" dirty="0"/>
            </a:p>
            <a:p>
              <a:r>
                <a:rPr kumimoji="1" lang="ja-JP" altLang="en-US" sz="1600" dirty="0"/>
                <a:t>・学術大会等での研究成果の発表、</a:t>
              </a:r>
              <a:endParaRPr kumimoji="1" lang="en-US" altLang="ja-JP" sz="1600" dirty="0"/>
            </a:p>
            <a:p>
              <a:r>
                <a:rPr kumimoji="1" lang="ja-JP" altLang="en-US" sz="1600" dirty="0"/>
                <a:t>　会員間や関係団体等の</a:t>
              </a:r>
              <a:r>
                <a:rPr kumimoji="1" lang="ja-JP" altLang="en-US" sz="1600" b="1" u="sng" dirty="0"/>
                <a:t>交流推進</a:t>
              </a:r>
              <a:endParaRPr kumimoji="1" lang="en-US" altLang="ja-JP" sz="1600" b="1" u="sng" dirty="0"/>
            </a:p>
            <a:p>
              <a:r>
                <a:rPr kumimoji="1" lang="ja-JP" altLang="en-US" sz="1600" dirty="0"/>
                <a:t>・</a:t>
              </a:r>
              <a:r>
                <a:rPr kumimoji="1" lang="ja-JP" altLang="en-US" sz="1600" b="1" dirty="0"/>
                <a:t>次世代の力を活かす展開</a:t>
              </a:r>
            </a:p>
            <a:p>
              <a:r>
                <a:rPr kumimoji="1" lang="ja-JP" altLang="en-US" sz="1600" dirty="0"/>
                <a:t>　</a:t>
              </a:r>
              <a:r>
                <a:rPr kumimoji="1" lang="ja-JP" altLang="en-US" sz="1600" b="1" u="sng" dirty="0"/>
                <a:t>次世代を担う学生・若手研究者　　</a:t>
              </a:r>
              <a:endParaRPr kumimoji="1" lang="en-US" altLang="ja-JP" sz="1600" b="1" u="sng" dirty="0"/>
            </a:p>
            <a:p>
              <a:r>
                <a:rPr kumimoji="1" lang="ja-JP" altLang="en-US" sz="1600" b="1" u="sng" dirty="0"/>
                <a:t>　のモチベーションを高め、学会</a:t>
              </a:r>
              <a:endParaRPr kumimoji="1" lang="en-US" altLang="ja-JP" sz="1600" b="1" u="sng" dirty="0"/>
            </a:p>
            <a:p>
              <a:r>
                <a:rPr kumimoji="1" lang="ja-JP" altLang="en-US" sz="1600" b="1" u="sng" dirty="0"/>
                <a:t>　活動への積極的な参加を促進</a:t>
              </a:r>
              <a:endParaRPr kumimoji="1" lang="en-US" altLang="ja-JP" sz="1600" b="1" u="sng" dirty="0"/>
            </a:p>
            <a:p>
              <a:r>
                <a:rPr kumimoji="1" lang="ja-JP" altLang="en-US" sz="1600" dirty="0"/>
                <a:t>　　</a:t>
              </a:r>
              <a:r>
                <a:rPr kumimoji="1" lang="ja-JP" altLang="en-US" sz="1200" dirty="0"/>
                <a:t>学生、若手研究者が主体的・積極的に</a:t>
              </a:r>
              <a:endParaRPr kumimoji="1" lang="en-US" altLang="ja-JP" sz="1200" dirty="0"/>
            </a:p>
            <a:p>
              <a:r>
                <a:rPr kumimoji="1" lang="ja-JP" altLang="en-US" sz="1200" dirty="0"/>
                <a:t>　　活躍できる学会体制の整備　例：若手</a:t>
              </a:r>
              <a:endParaRPr kumimoji="1" lang="en-US" altLang="ja-JP" sz="1200" dirty="0"/>
            </a:p>
            <a:p>
              <a:r>
                <a:rPr kumimoji="1" lang="ja-JP" altLang="en-US" sz="1200" dirty="0"/>
                <a:t>　　研究会の創立等活動の場の提供、資金的</a:t>
              </a:r>
              <a:endParaRPr kumimoji="1" lang="en-US" altLang="ja-JP" sz="1200" dirty="0"/>
            </a:p>
            <a:p>
              <a:r>
                <a:rPr kumimoji="1" lang="ja-JP" altLang="en-US" sz="1200" dirty="0"/>
                <a:t>　　な支援等インセンティブの整備等</a:t>
              </a:r>
              <a:endParaRPr kumimoji="1" lang="en-US" altLang="ja-JP" sz="1200" dirty="0"/>
            </a:p>
            <a:p>
              <a:r>
                <a:rPr kumimoji="1" lang="ja-JP" altLang="en-US" sz="1600" dirty="0"/>
                <a:t>・</a:t>
              </a:r>
              <a:r>
                <a:rPr kumimoji="1" lang="ja-JP" altLang="en-US" sz="1600" b="1" dirty="0"/>
                <a:t>行政、研究機関や企業等との連　</a:t>
              </a:r>
              <a:endParaRPr kumimoji="1" lang="en-US" altLang="ja-JP" sz="1600" b="1" dirty="0"/>
            </a:p>
            <a:p>
              <a:r>
                <a:rPr kumimoji="1" lang="ja-JP" altLang="en-US" sz="1600" b="1" dirty="0"/>
                <a:t>　携</a:t>
              </a:r>
              <a:r>
                <a:rPr kumimoji="1" lang="ja-JP" altLang="en-US" sz="1600" dirty="0"/>
                <a:t>等により、クライアント志向</a:t>
              </a:r>
              <a:endParaRPr kumimoji="1" lang="en-US" altLang="ja-JP" sz="1600" dirty="0"/>
            </a:p>
            <a:p>
              <a:r>
                <a:rPr kumimoji="1" lang="ja-JP" altLang="en-US" sz="1600" dirty="0"/>
                <a:t>　の学会活動の活性化と会員の維</a:t>
              </a:r>
              <a:endParaRPr kumimoji="1" lang="en-US" altLang="ja-JP" sz="1600" dirty="0"/>
            </a:p>
            <a:p>
              <a:r>
                <a:rPr kumimoji="1" lang="ja-JP" altLang="en-US" sz="1600" dirty="0"/>
                <a:t>　持・増加　</a:t>
              </a:r>
              <a:endParaRPr kumimoji="1" lang="en-US" altLang="ja-JP" sz="1600" dirty="0"/>
            </a:p>
          </p:txBody>
        </p:sp>
      </p:grpSp>
      <p:cxnSp>
        <p:nvCxnSpPr>
          <p:cNvPr id="35" name="直線矢印コネクタ 34">
            <a:extLst>
              <a:ext uri="{FF2B5EF4-FFF2-40B4-BE49-F238E27FC236}">
                <a16:creationId xmlns:a16="http://schemas.microsoft.com/office/drawing/2014/main" id="{78F83771-664D-428A-69F8-49E14106B8D5}"/>
              </a:ext>
            </a:extLst>
          </p:cNvPr>
          <p:cNvCxnSpPr>
            <a:cxnSpLocks/>
            <a:stCxn id="19" idx="3"/>
          </p:cNvCxnSpPr>
          <p:nvPr/>
        </p:nvCxnSpPr>
        <p:spPr>
          <a:xfrm>
            <a:off x="4973990" y="4570527"/>
            <a:ext cx="556946" cy="55858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FA7F4DC3-4730-71E8-BAC9-C64083B53A17}"/>
              </a:ext>
            </a:extLst>
          </p:cNvPr>
          <p:cNvCxnSpPr>
            <a:cxnSpLocks/>
            <a:endCxn id="20" idx="0"/>
          </p:cNvCxnSpPr>
          <p:nvPr/>
        </p:nvCxnSpPr>
        <p:spPr>
          <a:xfrm flipH="1">
            <a:off x="1829702" y="4031385"/>
            <a:ext cx="1054772" cy="127136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EA66FC72-68C0-9340-B36D-B5A2C6B4A834}"/>
              </a:ext>
            </a:extLst>
          </p:cNvPr>
          <p:cNvCxnSpPr>
            <a:cxnSpLocks/>
            <a:stCxn id="17" idx="1"/>
            <a:endCxn id="21" idx="3"/>
          </p:cNvCxnSpPr>
          <p:nvPr/>
        </p:nvCxnSpPr>
        <p:spPr>
          <a:xfrm flipH="1" flipV="1">
            <a:off x="2395565" y="2414861"/>
            <a:ext cx="515918" cy="89903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B3F2CAEF-7FAF-2724-4934-BEBF13D077EA}"/>
              </a:ext>
            </a:extLst>
          </p:cNvPr>
          <p:cNvCxnSpPr>
            <a:cxnSpLocks/>
            <a:stCxn id="16" idx="3"/>
          </p:cNvCxnSpPr>
          <p:nvPr/>
        </p:nvCxnSpPr>
        <p:spPr>
          <a:xfrm flipV="1">
            <a:off x="4852657" y="2564420"/>
            <a:ext cx="892429" cy="10056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テキスト ボックス 49">
            <a:extLst>
              <a:ext uri="{FF2B5EF4-FFF2-40B4-BE49-F238E27FC236}">
                <a16:creationId xmlns:a16="http://schemas.microsoft.com/office/drawing/2014/main" id="{47EA97F9-2BA7-790F-8684-41A6F0B315C3}"/>
              </a:ext>
            </a:extLst>
          </p:cNvPr>
          <p:cNvSpPr txBox="1"/>
          <p:nvPr/>
        </p:nvSpPr>
        <p:spPr>
          <a:xfrm>
            <a:off x="2646698" y="671163"/>
            <a:ext cx="2790221" cy="1015663"/>
          </a:xfrm>
          <a:prstGeom prst="rect">
            <a:avLst/>
          </a:prstGeom>
          <a:noFill/>
        </p:spPr>
        <p:txBody>
          <a:bodyPr wrap="square" rtlCol="0">
            <a:spAutoFit/>
          </a:bodyPr>
          <a:lstStyle/>
          <a:p>
            <a:pPr algn="ctr"/>
            <a:r>
              <a:rPr kumimoji="1" lang="ja-JP" altLang="en-US" sz="2000" b="1" dirty="0"/>
              <a:t>次世代の力を活かした持続可能な社会への</a:t>
            </a:r>
            <a:endParaRPr kumimoji="1" lang="en-US" altLang="ja-JP" sz="2000" b="1" dirty="0"/>
          </a:p>
          <a:p>
            <a:pPr algn="ctr"/>
            <a:r>
              <a:rPr kumimoji="1" lang="ja-JP" altLang="en-US" sz="2000" b="1" dirty="0"/>
              <a:t>環境科学の貢献</a:t>
            </a:r>
          </a:p>
        </p:txBody>
      </p:sp>
      <p:cxnSp>
        <p:nvCxnSpPr>
          <p:cNvPr id="28" name="直線コネクタ 27">
            <a:extLst>
              <a:ext uri="{FF2B5EF4-FFF2-40B4-BE49-F238E27FC236}">
                <a16:creationId xmlns:a16="http://schemas.microsoft.com/office/drawing/2014/main" id="{DF65D5EE-507D-3DF1-382C-64A0594DABCF}"/>
              </a:ext>
            </a:extLst>
          </p:cNvPr>
          <p:cNvCxnSpPr>
            <a:cxnSpLocks/>
          </p:cNvCxnSpPr>
          <p:nvPr/>
        </p:nvCxnSpPr>
        <p:spPr>
          <a:xfrm>
            <a:off x="2884474" y="4293580"/>
            <a:ext cx="2314670" cy="0"/>
          </a:xfrm>
          <a:prstGeom prst="line">
            <a:avLst/>
          </a:prstGeom>
          <a:ln w="25400">
            <a:solidFill>
              <a:schemeClr val="accent4">
                <a:lumMod val="50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331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F72417-A820-E8D1-C36F-00BF47DE97F0}"/>
              </a:ext>
            </a:extLst>
          </p:cNvPr>
          <p:cNvSpPr>
            <a:spLocks noGrp="1"/>
          </p:cNvSpPr>
          <p:nvPr>
            <p:ph type="title"/>
          </p:nvPr>
        </p:nvSpPr>
        <p:spPr>
          <a:xfrm>
            <a:off x="628650" y="365127"/>
            <a:ext cx="7886700" cy="549274"/>
          </a:xfrm>
        </p:spPr>
        <p:txBody>
          <a:bodyPr>
            <a:normAutofit fontScale="90000"/>
          </a:bodyPr>
          <a:lstStyle/>
          <a:p>
            <a:pPr algn="ctr"/>
            <a:r>
              <a:rPr lang="en-US" altLang="ja-JP" sz="4000" b="1" dirty="0">
                <a:latin typeface="+mj-ea"/>
              </a:rPr>
              <a:t>2</a:t>
            </a:r>
            <a:r>
              <a:rPr kumimoji="1" lang="ja-JP" altLang="en-US" sz="4000" b="1" dirty="0">
                <a:latin typeface="+mj-ea"/>
              </a:rPr>
              <a:t>．</a:t>
            </a:r>
            <a:r>
              <a:rPr kumimoji="1" lang="en-US" altLang="ja-JP" sz="4000" b="1" dirty="0">
                <a:latin typeface="+mj-ea"/>
              </a:rPr>
              <a:t>2030</a:t>
            </a:r>
            <a:r>
              <a:rPr kumimoji="1" lang="ja-JP" altLang="en-US" sz="4000" b="1" dirty="0">
                <a:latin typeface="+mj-ea"/>
              </a:rPr>
              <a:t>長期ビジョン概要</a:t>
            </a:r>
          </a:p>
        </p:txBody>
      </p:sp>
      <p:sp>
        <p:nvSpPr>
          <p:cNvPr id="4" name="テキスト ボックス 3">
            <a:extLst>
              <a:ext uri="{FF2B5EF4-FFF2-40B4-BE49-F238E27FC236}">
                <a16:creationId xmlns:a16="http://schemas.microsoft.com/office/drawing/2014/main" id="{17072642-7062-1AF4-8890-6D9A7E9380C8}"/>
              </a:ext>
            </a:extLst>
          </p:cNvPr>
          <p:cNvSpPr txBox="1"/>
          <p:nvPr/>
        </p:nvSpPr>
        <p:spPr>
          <a:xfrm>
            <a:off x="411368" y="982176"/>
            <a:ext cx="7886700" cy="5170646"/>
          </a:xfrm>
          <a:prstGeom prst="rect">
            <a:avLst/>
          </a:prstGeom>
          <a:noFill/>
        </p:spPr>
        <p:txBody>
          <a:bodyPr wrap="square">
            <a:spAutoFit/>
          </a:bodyPr>
          <a:lstStyle/>
          <a:p>
            <a:r>
              <a:rPr lang="ja-JP" altLang="en-US" sz="2400" b="1" dirty="0"/>
              <a:t>（１）学会活動の充実</a:t>
            </a:r>
          </a:p>
          <a:p>
            <a:r>
              <a:rPr lang="ja-JP" altLang="en-US" dirty="0"/>
              <a:t>　　①　環境科学の多様な分野での</a:t>
            </a:r>
            <a:r>
              <a:rPr lang="ja-JP" altLang="en-US" b="1" dirty="0"/>
              <a:t>学術的・実践的研究の推進と展開</a:t>
            </a:r>
          </a:p>
          <a:p>
            <a:r>
              <a:rPr lang="ja-JP" altLang="en-US" dirty="0"/>
              <a:t>　　②　環境科学に基づき、</a:t>
            </a:r>
            <a:r>
              <a:rPr lang="ja-JP" altLang="en-US" b="1" dirty="0"/>
              <a:t>提言の発信等によって社会変革をリード</a:t>
            </a:r>
          </a:p>
          <a:p>
            <a:r>
              <a:rPr lang="ja-JP" altLang="en-US" dirty="0"/>
              <a:t>　　③　</a:t>
            </a:r>
            <a:r>
              <a:rPr lang="ja-JP" altLang="en-US" b="1" dirty="0"/>
              <a:t>実践的な研究アプローチ</a:t>
            </a:r>
            <a:r>
              <a:rPr lang="ja-JP" altLang="en-US" dirty="0"/>
              <a:t>による地域環境問題への取組み等</a:t>
            </a:r>
            <a:r>
              <a:rPr lang="ja-JP" altLang="en-US" b="1" dirty="0"/>
              <a:t>地域</a:t>
            </a:r>
            <a:endParaRPr lang="en-US" altLang="ja-JP" b="1" dirty="0"/>
          </a:p>
          <a:p>
            <a:r>
              <a:rPr lang="ja-JP" altLang="en-US" b="1" dirty="0"/>
              <a:t>　　　　社会の課題解決への貢献</a:t>
            </a:r>
          </a:p>
          <a:p>
            <a:r>
              <a:rPr lang="ja-JP" altLang="en-US" dirty="0"/>
              <a:t>　　④　環境科学の</a:t>
            </a:r>
            <a:r>
              <a:rPr lang="ja-JP" altLang="en-US" b="1" dirty="0"/>
              <a:t>普及啓発の推進　</a:t>
            </a:r>
          </a:p>
          <a:p>
            <a:r>
              <a:rPr lang="ja-JP" altLang="en-US" dirty="0"/>
              <a:t>　　⑤　実践的、主体的な研究活動を行い、</a:t>
            </a:r>
            <a:r>
              <a:rPr lang="ja-JP" altLang="en-US" b="1" dirty="0"/>
              <a:t>学会をリードできる学生、</a:t>
            </a:r>
            <a:endParaRPr lang="en-US" altLang="ja-JP" b="1" dirty="0"/>
          </a:p>
          <a:p>
            <a:r>
              <a:rPr lang="ja-JP" altLang="en-US" b="1" dirty="0"/>
              <a:t>　　　　若手研究者を育成</a:t>
            </a:r>
          </a:p>
          <a:p>
            <a:r>
              <a:rPr lang="ja-JP" altLang="en-US" sz="2400" b="1" dirty="0"/>
              <a:t>（２）調査研究活動の推進</a:t>
            </a:r>
          </a:p>
          <a:p>
            <a:r>
              <a:rPr lang="ja-JP" altLang="en-US" dirty="0"/>
              <a:t>　　　　学会活動と連携した</a:t>
            </a:r>
            <a:r>
              <a:rPr lang="ja-JP" altLang="en-US" b="1" dirty="0"/>
              <a:t>先端的、先進的な調査研究活動の展開</a:t>
            </a:r>
          </a:p>
          <a:p>
            <a:r>
              <a:rPr lang="ja-JP" altLang="en-US" sz="2400" b="1" dirty="0"/>
              <a:t>（３）学会活動と調査研究活動の連携・協働</a:t>
            </a:r>
          </a:p>
          <a:p>
            <a:r>
              <a:rPr lang="ja-JP" altLang="en-US" dirty="0"/>
              <a:t>　　　　学会活動と調査研究活動の連携による、</a:t>
            </a:r>
            <a:r>
              <a:rPr lang="ja-JP" altLang="en-US" b="1" dirty="0"/>
              <a:t>学術・社会への貢献</a:t>
            </a:r>
          </a:p>
          <a:p>
            <a:r>
              <a:rPr lang="ja-JP" altLang="en-US" sz="2400" b="1" dirty="0"/>
              <a:t>（４）運営基盤の強化</a:t>
            </a:r>
          </a:p>
          <a:p>
            <a:r>
              <a:rPr lang="ja-JP" altLang="en-US" dirty="0"/>
              <a:t>　　①　学生・生徒、留学生、若手研究者、シニアが活躍できる</a:t>
            </a:r>
            <a:r>
              <a:rPr lang="ja-JP" altLang="en-US" b="1" dirty="0"/>
              <a:t>多様性</a:t>
            </a:r>
            <a:endParaRPr lang="en-US" altLang="ja-JP" b="1" dirty="0"/>
          </a:p>
          <a:p>
            <a:r>
              <a:rPr lang="ja-JP" altLang="en-US" b="1" dirty="0"/>
              <a:t>　　　　をもった学会活動の展開</a:t>
            </a:r>
          </a:p>
          <a:p>
            <a:r>
              <a:rPr lang="ja-JP" altLang="en-US" dirty="0"/>
              <a:t>　　②　運営基盤の強化による、</a:t>
            </a:r>
            <a:r>
              <a:rPr lang="ja-JP" altLang="en-US" b="1" dirty="0"/>
              <a:t>公益的な組織として持続可能な学会へ</a:t>
            </a:r>
            <a:endParaRPr lang="en-US" altLang="ja-JP" b="1" dirty="0"/>
          </a:p>
          <a:p>
            <a:r>
              <a:rPr lang="ja-JP" altLang="en-US" b="1" dirty="0"/>
              <a:t>　　　　発展</a:t>
            </a:r>
          </a:p>
        </p:txBody>
      </p:sp>
    </p:spTree>
    <p:extLst>
      <p:ext uri="{BB962C8B-B14F-4D97-AF65-F5344CB8AC3E}">
        <p14:creationId xmlns:p14="http://schemas.microsoft.com/office/powerpoint/2010/main" val="2161285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06D200-29F9-F5AD-ED30-58A0036BC4E0}"/>
              </a:ext>
            </a:extLst>
          </p:cNvPr>
          <p:cNvSpPr>
            <a:spLocks noGrp="1"/>
          </p:cNvSpPr>
          <p:nvPr>
            <p:ph type="title"/>
          </p:nvPr>
        </p:nvSpPr>
        <p:spPr>
          <a:xfrm>
            <a:off x="262994" y="143812"/>
            <a:ext cx="7886700" cy="607997"/>
          </a:xfrm>
        </p:spPr>
        <p:txBody>
          <a:bodyPr>
            <a:normAutofit/>
          </a:bodyPr>
          <a:lstStyle/>
          <a:p>
            <a:pPr algn="ctr"/>
            <a:r>
              <a:rPr kumimoji="1" lang="en-US" altLang="ja-JP" sz="3200" b="1" dirty="0"/>
              <a:t>3.</a:t>
            </a:r>
            <a:r>
              <a:rPr kumimoji="1" lang="ja-JP" altLang="en-US" sz="3200" b="1" dirty="0"/>
              <a:t>　</a:t>
            </a:r>
            <a:r>
              <a:rPr kumimoji="1" lang="en-US" altLang="ja-JP" sz="3200" b="1" dirty="0"/>
              <a:t>CEIS</a:t>
            </a:r>
            <a:r>
              <a:rPr kumimoji="1" lang="ja-JP" altLang="en-US" sz="3200" b="1" dirty="0"/>
              <a:t>　アクションプラン</a:t>
            </a:r>
            <a:r>
              <a:rPr kumimoji="1" lang="en-US" altLang="ja-JP" sz="3200" b="1" dirty="0"/>
              <a:t>2024-2025</a:t>
            </a:r>
            <a:endParaRPr kumimoji="1" lang="ja-JP" altLang="en-US" sz="3200" b="1" dirty="0"/>
          </a:p>
        </p:txBody>
      </p:sp>
      <p:sp>
        <p:nvSpPr>
          <p:cNvPr id="4" name="テキスト ボックス 3">
            <a:extLst>
              <a:ext uri="{FF2B5EF4-FFF2-40B4-BE49-F238E27FC236}">
                <a16:creationId xmlns:a16="http://schemas.microsoft.com/office/drawing/2014/main" id="{F1E656AC-7604-5A0F-FB48-5E16DF76FDF2}"/>
              </a:ext>
            </a:extLst>
          </p:cNvPr>
          <p:cNvSpPr txBox="1"/>
          <p:nvPr/>
        </p:nvSpPr>
        <p:spPr>
          <a:xfrm>
            <a:off x="350240" y="658852"/>
            <a:ext cx="8443519" cy="4524315"/>
          </a:xfrm>
          <a:prstGeom prst="rect">
            <a:avLst/>
          </a:prstGeom>
          <a:noFill/>
        </p:spPr>
        <p:txBody>
          <a:bodyPr wrap="square">
            <a:spAutoFit/>
          </a:bodyPr>
          <a:lstStyle/>
          <a:p>
            <a:r>
              <a:rPr lang="ja-JP" altLang="en-US" b="1" dirty="0"/>
              <a:t>１．目的</a:t>
            </a:r>
            <a:r>
              <a:rPr lang="ja-JP" altLang="en-US" dirty="0"/>
              <a:t>：</a:t>
            </a:r>
            <a:r>
              <a:rPr lang="en-US" altLang="ja-JP" dirty="0"/>
              <a:t>2025</a:t>
            </a:r>
            <a:r>
              <a:rPr lang="ja-JP" altLang="en-US" dirty="0"/>
              <a:t>年度の中期計画目標年度に向けて、その実施の促進を図るため、　</a:t>
            </a:r>
            <a:endParaRPr lang="en-US" altLang="ja-JP" dirty="0"/>
          </a:p>
          <a:p>
            <a:r>
              <a:rPr lang="ja-JP" altLang="en-US" dirty="0"/>
              <a:t>　　　　　具体的に以下を明らかにする。</a:t>
            </a:r>
            <a:endParaRPr lang="en-US" altLang="ja-JP" dirty="0"/>
          </a:p>
          <a:p>
            <a:r>
              <a:rPr lang="ja-JP" altLang="en-US" dirty="0"/>
              <a:t>　　・優先度の高い活動を選定し、活動内容の具体化、スケジュール、実施主体、</a:t>
            </a:r>
            <a:endParaRPr lang="en-US" altLang="ja-JP" dirty="0"/>
          </a:p>
          <a:p>
            <a:r>
              <a:rPr lang="ja-JP" altLang="en-US" dirty="0"/>
              <a:t>　　　評価のための</a:t>
            </a:r>
            <a:r>
              <a:rPr lang="en-US" altLang="ja-JP" dirty="0"/>
              <a:t>KPI</a:t>
            </a:r>
            <a:r>
              <a:rPr lang="ja-JP" altLang="en-US" dirty="0"/>
              <a:t>　等</a:t>
            </a:r>
            <a:endParaRPr lang="en-US" altLang="ja-JP" dirty="0"/>
          </a:p>
          <a:p>
            <a:r>
              <a:rPr lang="ja-JP" altLang="en-US" b="1" dirty="0"/>
              <a:t>２．策定プロセス</a:t>
            </a:r>
            <a:r>
              <a:rPr lang="ja-JP" altLang="en-US" dirty="0"/>
              <a:t>：　</a:t>
            </a:r>
            <a:endParaRPr lang="en-US" altLang="ja-JP" dirty="0"/>
          </a:p>
          <a:p>
            <a:r>
              <a:rPr lang="ja-JP" altLang="en-US" dirty="0"/>
              <a:t>　①　企画委員会が中心となって、総務委員会と連携して、各委員会に対して優　　</a:t>
            </a:r>
            <a:endParaRPr lang="en-US" altLang="ja-JP" dirty="0"/>
          </a:p>
          <a:p>
            <a:r>
              <a:rPr lang="ja-JP" altLang="en-US" dirty="0"/>
              <a:t>　　　先度の高い活動の選定等を依頼、それらに基づき、</a:t>
            </a:r>
            <a:r>
              <a:rPr lang="en-US" altLang="ja-JP" dirty="0"/>
              <a:t>CEIS</a:t>
            </a:r>
            <a:r>
              <a:rPr lang="ja-JP" altLang="en-US" dirty="0"/>
              <a:t>全体としての案を</a:t>
            </a:r>
            <a:endParaRPr lang="en-US" altLang="ja-JP" dirty="0"/>
          </a:p>
          <a:p>
            <a:r>
              <a:rPr lang="ja-JP" altLang="en-US" dirty="0"/>
              <a:t>　　　作成</a:t>
            </a:r>
            <a:endParaRPr lang="en-US" altLang="ja-JP" dirty="0"/>
          </a:p>
          <a:p>
            <a:r>
              <a:rPr lang="ja-JP" altLang="en-US" dirty="0"/>
              <a:t>　③　アクションプラン案を踏まえて、各年度の活動計画、予算等を検討</a:t>
            </a:r>
            <a:endParaRPr lang="en-US" altLang="ja-JP" dirty="0"/>
          </a:p>
          <a:p>
            <a:r>
              <a:rPr lang="ja-JP" altLang="en-US" dirty="0"/>
              <a:t>　②　理事会でアクションプラン案を検討、決定、総会に報告し、実施・評価</a:t>
            </a:r>
          </a:p>
          <a:p>
            <a:r>
              <a:rPr lang="ja-JP" altLang="en-US" b="1" dirty="0"/>
              <a:t>３．アクションプランの概要</a:t>
            </a:r>
            <a:endParaRPr lang="en-US" altLang="ja-JP" b="1" dirty="0"/>
          </a:p>
          <a:p>
            <a:r>
              <a:rPr lang="ja-JP" altLang="en-US" dirty="0"/>
              <a:t>　　中期計画</a:t>
            </a:r>
            <a:r>
              <a:rPr lang="en-US" altLang="ja-JP" dirty="0"/>
              <a:t>2025</a:t>
            </a:r>
            <a:r>
              <a:rPr lang="ja-JP" altLang="en-US" dirty="0"/>
              <a:t>に示された活動例のうち、新規活動</a:t>
            </a:r>
            <a:r>
              <a:rPr lang="en-US" altLang="ja-JP" dirty="0"/>
              <a:t>9</a:t>
            </a:r>
            <a:r>
              <a:rPr lang="ja-JP" altLang="en-US" dirty="0"/>
              <a:t>件、従来活動の展開</a:t>
            </a:r>
            <a:r>
              <a:rPr lang="en-US" altLang="ja-JP" dirty="0"/>
              <a:t>10</a:t>
            </a:r>
            <a:r>
              <a:rPr lang="ja-JP" altLang="en-US" dirty="0"/>
              <a:t>件</a:t>
            </a:r>
            <a:endParaRPr lang="en-US" altLang="ja-JP" dirty="0"/>
          </a:p>
          <a:p>
            <a:r>
              <a:rPr lang="ja-JP" altLang="en-US" dirty="0"/>
              <a:t>　を優先順位が高い活動とし、実施を図ることとなった。</a:t>
            </a:r>
            <a:endParaRPr lang="en-US" altLang="ja-JP" dirty="0"/>
          </a:p>
          <a:p>
            <a:endParaRPr lang="en-US" altLang="ja-JP" dirty="0"/>
          </a:p>
          <a:p>
            <a:endParaRPr lang="en-US" altLang="ja-JP" dirty="0"/>
          </a:p>
          <a:p>
            <a:r>
              <a:rPr lang="ja-JP" altLang="en-US" dirty="0"/>
              <a:t>　</a:t>
            </a:r>
            <a:endParaRPr lang="en-US" altLang="ja-JP" dirty="0"/>
          </a:p>
        </p:txBody>
      </p:sp>
      <p:graphicFrame>
        <p:nvGraphicFramePr>
          <p:cNvPr id="5" name="表 4">
            <a:extLst>
              <a:ext uri="{FF2B5EF4-FFF2-40B4-BE49-F238E27FC236}">
                <a16:creationId xmlns:a16="http://schemas.microsoft.com/office/drawing/2014/main" id="{6EA5BD87-72B9-3A9D-04AB-13E761B5820B}"/>
              </a:ext>
            </a:extLst>
          </p:cNvPr>
          <p:cNvGraphicFramePr>
            <a:graphicFrameLocks noGrp="1"/>
          </p:cNvGraphicFramePr>
          <p:nvPr>
            <p:extLst>
              <p:ext uri="{D42A27DB-BD31-4B8C-83A1-F6EECF244321}">
                <p14:modId xmlns:p14="http://schemas.microsoft.com/office/powerpoint/2010/main" val="4170828909"/>
              </p:ext>
            </p:extLst>
          </p:nvPr>
        </p:nvGraphicFramePr>
        <p:xfrm>
          <a:off x="425741" y="4618553"/>
          <a:ext cx="8107960" cy="1640432"/>
        </p:xfrm>
        <a:graphic>
          <a:graphicData uri="http://schemas.openxmlformats.org/drawingml/2006/table">
            <a:tbl>
              <a:tblPr firstRow="1" firstCol="1" bandRow="1">
                <a:tableStyleId>{5940675A-B579-460E-94D1-54222C63F5DA}</a:tableStyleId>
              </a:tblPr>
              <a:tblGrid>
                <a:gridCol w="2714105">
                  <a:extLst>
                    <a:ext uri="{9D8B030D-6E8A-4147-A177-3AD203B41FA5}">
                      <a16:colId xmlns:a16="http://schemas.microsoft.com/office/drawing/2014/main" val="2215577703"/>
                    </a:ext>
                  </a:extLst>
                </a:gridCol>
                <a:gridCol w="712883">
                  <a:extLst>
                    <a:ext uri="{9D8B030D-6E8A-4147-A177-3AD203B41FA5}">
                      <a16:colId xmlns:a16="http://schemas.microsoft.com/office/drawing/2014/main" val="4237415092"/>
                    </a:ext>
                  </a:extLst>
                </a:gridCol>
                <a:gridCol w="764416">
                  <a:extLst>
                    <a:ext uri="{9D8B030D-6E8A-4147-A177-3AD203B41FA5}">
                      <a16:colId xmlns:a16="http://schemas.microsoft.com/office/drawing/2014/main" val="3507527494"/>
                    </a:ext>
                  </a:extLst>
                </a:gridCol>
                <a:gridCol w="970550">
                  <a:extLst>
                    <a:ext uri="{9D8B030D-6E8A-4147-A177-3AD203B41FA5}">
                      <a16:colId xmlns:a16="http://schemas.microsoft.com/office/drawing/2014/main" val="3306939171"/>
                    </a:ext>
                  </a:extLst>
                </a:gridCol>
                <a:gridCol w="1047851">
                  <a:extLst>
                    <a:ext uri="{9D8B030D-6E8A-4147-A177-3AD203B41FA5}">
                      <a16:colId xmlns:a16="http://schemas.microsoft.com/office/drawing/2014/main" val="1194992911"/>
                    </a:ext>
                  </a:extLst>
                </a:gridCol>
                <a:gridCol w="696907">
                  <a:extLst>
                    <a:ext uri="{9D8B030D-6E8A-4147-A177-3AD203B41FA5}">
                      <a16:colId xmlns:a16="http://schemas.microsoft.com/office/drawing/2014/main" val="2727227476"/>
                    </a:ext>
                  </a:extLst>
                </a:gridCol>
                <a:gridCol w="522722">
                  <a:extLst>
                    <a:ext uri="{9D8B030D-6E8A-4147-A177-3AD203B41FA5}">
                      <a16:colId xmlns:a16="http://schemas.microsoft.com/office/drawing/2014/main" val="4029761758"/>
                    </a:ext>
                  </a:extLst>
                </a:gridCol>
                <a:gridCol w="678526">
                  <a:extLst>
                    <a:ext uri="{9D8B030D-6E8A-4147-A177-3AD203B41FA5}">
                      <a16:colId xmlns:a16="http://schemas.microsoft.com/office/drawing/2014/main" val="1925730037"/>
                    </a:ext>
                  </a:extLst>
                </a:gridCol>
              </a:tblGrid>
              <a:tr h="299947">
                <a:tc>
                  <a:txBody>
                    <a:bodyPr/>
                    <a:lstStyle/>
                    <a:p>
                      <a:pPr algn="ctr"/>
                      <a:r>
                        <a:rPr lang="ja-JP" sz="1050" b="1" kern="100" dirty="0">
                          <a:solidFill>
                            <a:schemeClr val="tx1"/>
                          </a:solidFill>
                          <a:effectLst/>
                        </a:rPr>
                        <a:t>区分</a:t>
                      </a:r>
                      <a:endParaRPr lang="ja-JP" sz="1050" b="1"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r>
                        <a:rPr lang="ja-JP" sz="1050" b="1" kern="100">
                          <a:solidFill>
                            <a:schemeClr val="tx1"/>
                          </a:solidFill>
                          <a:effectLst/>
                        </a:rPr>
                        <a:t>重点課題</a:t>
                      </a:r>
                      <a:endParaRPr lang="ja-JP" sz="1050" b="1"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r>
                        <a:rPr lang="ja-JP" sz="1050" b="1" kern="100" dirty="0">
                          <a:solidFill>
                            <a:schemeClr val="tx1"/>
                          </a:solidFill>
                          <a:effectLst/>
                        </a:rPr>
                        <a:t>活動例</a:t>
                      </a:r>
                      <a:endParaRPr lang="ja-JP" sz="1050" b="1"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5">
                        <a:lumMod val="20000"/>
                        <a:lumOff val="80000"/>
                      </a:schemeClr>
                    </a:solidFill>
                  </a:tcPr>
                </a:tc>
                <a:tc gridSpan="5">
                  <a:txBody>
                    <a:bodyPr/>
                    <a:lstStyle/>
                    <a:p>
                      <a:pPr algn="ctr"/>
                      <a:r>
                        <a:rPr lang="ja-JP" sz="1050" b="1" kern="100" dirty="0">
                          <a:solidFill>
                            <a:schemeClr val="tx1"/>
                          </a:solidFill>
                          <a:effectLst/>
                        </a:rPr>
                        <a:t>優先度（※</a:t>
                      </a:r>
                      <a:r>
                        <a:rPr lang="en-US" sz="1050" b="1" kern="100" dirty="0">
                          <a:solidFill>
                            <a:schemeClr val="tx1"/>
                          </a:solidFill>
                          <a:effectLst/>
                        </a:rPr>
                        <a:t>1</a:t>
                      </a:r>
                      <a:r>
                        <a:rPr lang="ja-JP" sz="1050" b="1" kern="100" dirty="0">
                          <a:solidFill>
                            <a:schemeClr val="tx1"/>
                          </a:solidFill>
                          <a:effectLst/>
                        </a:rPr>
                        <a:t>）</a:t>
                      </a:r>
                      <a:endParaRPr lang="ja-JP" sz="1050" b="1"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1013616"/>
                  </a:ext>
                </a:extLst>
              </a:tr>
              <a:tr h="540385">
                <a:tc>
                  <a:txBody>
                    <a:bodyPr/>
                    <a:lstStyle/>
                    <a:p>
                      <a:pPr algn="ctr"/>
                      <a:r>
                        <a:rPr lang="en-US" sz="1050" b="1" kern="100" dirty="0">
                          <a:effectLst/>
                        </a:rPr>
                        <a:t> </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r>
                        <a:rPr lang="en-US" sz="1050" b="1" kern="100">
                          <a:effectLst/>
                        </a:rPr>
                        <a:t> </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r>
                        <a:rPr lang="en-US" sz="1050" b="1" kern="100">
                          <a:effectLst/>
                        </a:rPr>
                        <a:t> </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r>
                        <a:rPr lang="ja-JP" sz="1050" b="1" kern="100" dirty="0">
                          <a:effectLst/>
                        </a:rPr>
                        <a:t>高</a:t>
                      </a:r>
                    </a:p>
                    <a:p>
                      <a:pPr algn="ctr"/>
                      <a:r>
                        <a:rPr lang="ja-JP" sz="1050" b="1" kern="100" dirty="0">
                          <a:effectLst/>
                        </a:rPr>
                        <a:t>（新規活動）</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r>
                        <a:rPr lang="ja-JP" sz="1050" b="1" kern="100" dirty="0">
                          <a:effectLst/>
                        </a:rPr>
                        <a:t>高</a:t>
                      </a:r>
                    </a:p>
                    <a:p>
                      <a:pPr algn="ctr"/>
                      <a:r>
                        <a:rPr lang="en-US" sz="1050" b="1" kern="100" dirty="0">
                          <a:effectLst/>
                        </a:rPr>
                        <a:t>(</a:t>
                      </a:r>
                      <a:r>
                        <a:rPr lang="ja-JP" sz="1050" b="1" kern="100" dirty="0">
                          <a:effectLst/>
                        </a:rPr>
                        <a:t>従来活動）</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r>
                        <a:rPr lang="ja-JP" sz="1050" b="1" kern="100" dirty="0">
                          <a:effectLst/>
                        </a:rPr>
                        <a:t>中</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r>
                        <a:rPr lang="ja-JP" sz="1050" b="1" kern="100" dirty="0">
                          <a:effectLst/>
                        </a:rPr>
                        <a:t>低</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r>
                        <a:rPr lang="ja-JP" sz="1050" b="1" kern="100" dirty="0">
                          <a:effectLst/>
                        </a:rPr>
                        <a:t>合計</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125481792"/>
                  </a:ext>
                </a:extLst>
              </a:tr>
              <a:tr h="0">
                <a:tc>
                  <a:txBody>
                    <a:bodyPr/>
                    <a:lstStyle/>
                    <a:p>
                      <a:pPr algn="l"/>
                      <a:r>
                        <a:rPr lang="ja-JP" sz="1050" b="1" kern="100" dirty="0">
                          <a:effectLst/>
                        </a:rPr>
                        <a:t>１</a:t>
                      </a:r>
                      <a:r>
                        <a:rPr lang="ja-JP" altLang="en-US" sz="1050" b="1" kern="100" dirty="0">
                          <a:effectLst/>
                        </a:rPr>
                        <a:t>　学会活動の充実</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8</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dirty="0">
                          <a:effectLst/>
                        </a:rPr>
                        <a:t>22</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7</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6</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9</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0</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22</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1323588518"/>
                  </a:ext>
                </a:extLst>
              </a:tr>
              <a:tr h="0">
                <a:tc>
                  <a:txBody>
                    <a:bodyPr/>
                    <a:lstStyle/>
                    <a:p>
                      <a:pPr algn="l"/>
                      <a:r>
                        <a:rPr lang="ja-JP" sz="1050" b="1" kern="100" dirty="0">
                          <a:effectLst/>
                        </a:rPr>
                        <a:t>２</a:t>
                      </a:r>
                      <a:r>
                        <a:rPr lang="ja-JP" altLang="en-US" sz="1050" b="1" kern="100" dirty="0">
                          <a:effectLst/>
                        </a:rPr>
                        <a:t>　学会活動と調査研究活動の連携・協働</a:t>
                      </a:r>
                    </a:p>
                  </a:txBody>
                  <a:tcPr marL="68580" marR="68580" marT="0" marB="0"/>
                </a:tc>
                <a:tc>
                  <a:txBody>
                    <a:bodyPr/>
                    <a:lstStyle/>
                    <a:p>
                      <a:pPr algn="ctr"/>
                      <a:r>
                        <a:rPr lang="en-US" sz="1050" b="1" kern="100">
                          <a:effectLst/>
                        </a:rPr>
                        <a:t>3</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dirty="0">
                          <a:effectLst/>
                        </a:rPr>
                        <a:t>4</a:t>
                      </a:r>
                      <a:r>
                        <a:rPr lang="ja-JP" sz="1050" b="1" kern="100" dirty="0">
                          <a:effectLst/>
                        </a:rPr>
                        <a:t>（※</a:t>
                      </a:r>
                      <a:r>
                        <a:rPr lang="en-US" sz="1050" b="1" kern="100" dirty="0">
                          <a:effectLst/>
                        </a:rPr>
                        <a:t>2</a:t>
                      </a:r>
                      <a:r>
                        <a:rPr lang="ja-JP" sz="1050" b="1" kern="100" dirty="0">
                          <a:effectLst/>
                        </a:rPr>
                        <a:t>）</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0</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0</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 </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 </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 </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2658422070"/>
                  </a:ext>
                </a:extLst>
              </a:tr>
              <a:tr h="0">
                <a:tc>
                  <a:txBody>
                    <a:bodyPr/>
                    <a:lstStyle/>
                    <a:p>
                      <a:pPr algn="l"/>
                      <a:r>
                        <a:rPr lang="ja-JP" sz="1050" b="1" kern="100" dirty="0">
                          <a:effectLst/>
                        </a:rPr>
                        <a:t>３</a:t>
                      </a:r>
                      <a:r>
                        <a:rPr lang="ja-JP" altLang="en-US" sz="1050" b="1" kern="100" dirty="0">
                          <a:effectLst/>
                        </a:rPr>
                        <a:t>　調査研究活動の推進</a:t>
                      </a:r>
                    </a:p>
                  </a:txBody>
                  <a:tcPr marL="68580" marR="68580" marT="0" marB="0"/>
                </a:tc>
                <a:tc>
                  <a:txBody>
                    <a:bodyPr/>
                    <a:lstStyle/>
                    <a:p>
                      <a:pPr algn="ctr"/>
                      <a:r>
                        <a:rPr lang="en-US" sz="1050" b="1" kern="100">
                          <a:effectLst/>
                        </a:rPr>
                        <a:t>6</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dirty="0">
                          <a:effectLst/>
                        </a:rPr>
                        <a:t>13</a:t>
                      </a:r>
                      <a:r>
                        <a:rPr lang="ja-JP" sz="1050" b="1" kern="100" dirty="0">
                          <a:effectLst/>
                        </a:rPr>
                        <a:t>（※</a:t>
                      </a:r>
                      <a:r>
                        <a:rPr lang="en-US" sz="1050" b="1" kern="100" dirty="0">
                          <a:effectLst/>
                        </a:rPr>
                        <a:t>3</a:t>
                      </a:r>
                      <a:r>
                        <a:rPr lang="ja-JP" sz="1050" b="1" kern="100" dirty="0">
                          <a:effectLst/>
                        </a:rPr>
                        <a:t>）</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dirty="0">
                          <a:effectLst/>
                        </a:rPr>
                        <a:t>1</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dirty="0">
                          <a:effectLst/>
                        </a:rPr>
                        <a:t>0</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7</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1</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9</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2185205092"/>
                  </a:ext>
                </a:extLst>
              </a:tr>
              <a:tr h="0">
                <a:tc>
                  <a:txBody>
                    <a:bodyPr/>
                    <a:lstStyle/>
                    <a:p>
                      <a:pPr algn="l"/>
                      <a:r>
                        <a:rPr lang="ja-JP" sz="1050" b="1" kern="100" dirty="0">
                          <a:effectLst/>
                        </a:rPr>
                        <a:t>４</a:t>
                      </a:r>
                      <a:r>
                        <a:rPr lang="ja-JP" altLang="en-US" sz="1050" b="1" kern="100" dirty="0">
                          <a:effectLst/>
                        </a:rPr>
                        <a:t>　運営基盤の強化</a:t>
                      </a:r>
                    </a:p>
                  </a:txBody>
                  <a:tcPr marL="68580" marR="68580" marT="0" marB="0"/>
                </a:tc>
                <a:tc>
                  <a:txBody>
                    <a:bodyPr/>
                    <a:lstStyle/>
                    <a:p>
                      <a:pPr algn="ctr"/>
                      <a:r>
                        <a:rPr lang="en-US" sz="1050" b="1" kern="100">
                          <a:effectLst/>
                        </a:rPr>
                        <a:t>5</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16</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dirty="0">
                          <a:effectLst/>
                        </a:rPr>
                        <a:t>1</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dirty="0">
                          <a:effectLst/>
                        </a:rPr>
                        <a:t>4</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dirty="0">
                          <a:effectLst/>
                        </a:rPr>
                        <a:t>10</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dirty="0">
                          <a:effectLst/>
                        </a:rPr>
                        <a:t>1</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16</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2916788748"/>
                  </a:ext>
                </a:extLst>
              </a:tr>
              <a:tr h="0">
                <a:tc>
                  <a:txBody>
                    <a:bodyPr/>
                    <a:lstStyle/>
                    <a:p>
                      <a:pPr algn="ctr"/>
                      <a:r>
                        <a:rPr lang="ja-JP" sz="1050" b="1" kern="100" dirty="0">
                          <a:effectLst/>
                        </a:rPr>
                        <a:t>合計</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dirty="0">
                          <a:effectLst/>
                        </a:rPr>
                        <a:t>22</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55</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a:effectLst/>
                        </a:rPr>
                        <a:t>9</a:t>
                      </a:r>
                      <a:endParaRPr lang="ja-JP" sz="105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dirty="0">
                          <a:effectLst/>
                        </a:rPr>
                        <a:t>10</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dirty="0">
                          <a:effectLst/>
                        </a:rPr>
                        <a:t>26</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dirty="0">
                          <a:effectLst/>
                        </a:rPr>
                        <a:t>2</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r>
                        <a:rPr lang="en-US" sz="1050" b="1" kern="100" dirty="0">
                          <a:effectLst/>
                        </a:rPr>
                        <a:t>47</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2387417757"/>
                  </a:ext>
                </a:extLst>
              </a:tr>
            </a:tbl>
          </a:graphicData>
        </a:graphic>
      </p:graphicFrame>
      <p:sp>
        <p:nvSpPr>
          <p:cNvPr id="6" name="Rectangle 1">
            <a:extLst>
              <a:ext uri="{FF2B5EF4-FFF2-40B4-BE49-F238E27FC236}">
                <a16:creationId xmlns:a16="http://schemas.microsoft.com/office/drawing/2014/main" id="{BEBF98B1-1448-30BF-3A84-D02CEFD75654}"/>
              </a:ext>
            </a:extLst>
          </p:cNvPr>
          <p:cNvSpPr>
            <a:spLocks noChangeArrowheads="1"/>
          </p:cNvSpPr>
          <p:nvPr/>
        </p:nvSpPr>
        <p:spPr bwMode="auto">
          <a:xfrm>
            <a:off x="425741" y="6258985"/>
            <a:ext cx="815479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r>
              <a:rPr kumimoji="0" lang="ja-JP" altLang="en-US"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１：　　優先度高（新規活動）：　優先度が高いとされた活動であって、従来の中期計画</a:t>
            </a:r>
            <a:r>
              <a:rPr kumimoji="0" lang="en-US" altLang="ja-JP"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2016</a:t>
            </a:r>
            <a:r>
              <a:rPr kumimoji="0" lang="ja-JP" altLang="en-US"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に今</a:t>
            </a:r>
            <a:r>
              <a:rPr kumimoji="0" lang="ja-JP" altLang="en-US" sz="1000" b="0" i="0" u="none" strike="noStrike" cap="none" normalizeH="0" baseline="0" dirty="0" bmk="">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回新たな活動として追加されたもの</a:t>
            </a:r>
            <a:r>
              <a:rPr kumimoji="0" lang="ja-JP" altLang="en-US"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endParaRPr kumimoji="0" lang="en-US" altLang="ja-JP"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r>
              <a:rPr kumimoji="0" lang="ja-JP" altLang="en-US"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２：</a:t>
            </a:r>
            <a:r>
              <a:rPr kumimoji="0" lang="en-US" altLang="ja-JP"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4</a:t>
            </a:r>
            <a:r>
              <a:rPr kumimoji="0" lang="ja-JP" altLang="en-US"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項目は事務局関係のため、ここでは優先度を評価せず</a:t>
            </a:r>
            <a:endParaRPr kumimoji="0" lang="ja-JP"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r>
              <a:rPr kumimoji="0" lang="ja-JP" altLang="en-US"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３：</a:t>
            </a:r>
            <a:r>
              <a:rPr kumimoji="0" lang="en-US" altLang="ja-JP"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4</a:t>
            </a:r>
            <a:r>
              <a:rPr kumimoji="0" lang="ja-JP" altLang="en-US"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項目は事務局関係のため、ここでは優先度を評価せず</a:t>
            </a:r>
            <a:endParaRPr kumimoji="0" lang="ja-JP" altLang="en-US" sz="800" b="0" i="0" u="none" strike="noStrike" cap="none" normalizeH="0" baseline="0" dirty="0">
              <a:ln>
                <a:noFill/>
              </a:ln>
              <a:solidFill>
                <a:schemeClr val="tx1"/>
              </a:solidFill>
              <a:effectLst/>
            </a:endParaRPr>
          </a:p>
        </p:txBody>
      </p:sp>
      <p:sp>
        <p:nvSpPr>
          <p:cNvPr id="8" name="テキスト ボックス 7">
            <a:extLst>
              <a:ext uri="{FF2B5EF4-FFF2-40B4-BE49-F238E27FC236}">
                <a16:creationId xmlns:a16="http://schemas.microsoft.com/office/drawing/2014/main" id="{23C596E9-8978-0BB5-9140-99AF3705E963}"/>
              </a:ext>
            </a:extLst>
          </p:cNvPr>
          <p:cNvSpPr txBox="1"/>
          <p:nvPr/>
        </p:nvSpPr>
        <p:spPr>
          <a:xfrm>
            <a:off x="1477926" y="4279999"/>
            <a:ext cx="5751010" cy="338554"/>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表１　中期計画</a:t>
            </a:r>
            <a:r>
              <a:rPr kumimoji="0" lang="en-US" altLang="ja-JP" sz="1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2025</a:t>
            </a:r>
            <a:r>
              <a:rPr kumimoji="0" lang="ja-JP" altLang="en-US" sz="1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に示された活動例の優先度</a:t>
            </a:r>
          </a:p>
        </p:txBody>
      </p:sp>
    </p:spTree>
    <p:extLst>
      <p:ext uri="{BB962C8B-B14F-4D97-AF65-F5344CB8AC3E}">
        <p14:creationId xmlns:p14="http://schemas.microsoft.com/office/powerpoint/2010/main" val="1059351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C9AC1F-B319-837B-110B-CBAE438DEF09}"/>
              </a:ext>
            </a:extLst>
          </p:cNvPr>
          <p:cNvSpPr>
            <a:spLocks noGrp="1"/>
          </p:cNvSpPr>
          <p:nvPr>
            <p:ph type="title"/>
          </p:nvPr>
        </p:nvSpPr>
        <p:spPr>
          <a:xfrm>
            <a:off x="215864" y="0"/>
            <a:ext cx="7886700" cy="559001"/>
          </a:xfrm>
        </p:spPr>
        <p:txBody>
          <a:bodyPr>
            <a:noAutofit/>
          </a:bodyPr>
          <a:lstStyle/>
          <a:p>
            <a:pPr algn="ctr"/>
            <a:r>
              <a:rPr lang="en-US" altLang="ja-JP" sz="2400" b="1" dirty="0"/>
              <a:t>3.1</a:t>
            </a:r>
            <a:r>
              <a:rPr lang="ja-JP" altLang="en-US" sz="2400" b="1" dirty="0"/>
              <a:t>　アクションプラン　優先度の高い</a:t>
            </a:r>
            <a:r>
              <a:rPr lang="ja-JP" altLang="en-US" sz="2400" b="1" dirty="0">
                <a:solidFill>
                  <a:srgbClr val="FF0000"/>
                </a:solidFill>
              </a:rPr>
              <a:t>新規活動</a:t>
            </a:r>
            <a:endParaRPr kumimoji="1" lang="ja-JP" altLang="en-US" sz="2400" b="1" dirty="0">
              <a:solidFill>
                <a:srgbClr val="FF0000"/>
              </a:solidFill>
            </a:endParaRPr>
          </a:p>
        </p:txBody>
      </p:sp>
      <p:graphicFrame>
        <p:nvGraphicFramePr>
          <p:cNvPr id="5" name="表 5">
            <a:extLst>
              <a:ext uri="{FF2B5EF4-FFF2-40B4-BE49-F238E27FC236}">
                <a16:creationId xmlns:a16="http://schemas.microsoft.com/office/drawing/2014/main" id="{5D65FABF-C26B-57C6-AA0E-D24970A1FE80}"/>
              </a:ext>
            </a:extLst>
          </p:cNvPr>
          <p:cNvGraphicFramePr>
            <a:graphicFrameLocks noGrp="1"/>
          </p:cNvGraphicFramePr>
          <p:nvPr>
            <p:extLst>
              <p:ext uri="{D42A27DB-BD31-4B8C-83A1-F6EECF244321}">
                <p14:modId xmlns:p14="http://schemas.microsoft.com/office/powerpoint/2010/main" val="2038487402"/>
              </p:ext>
            </p:extLst>
          </p:nvPr>
        </p:nvGraphicFramePr>
        <p:xfrm>
          <a:off x="215864" y="446159"/>
          <a:ext cx="8712272" cy="6309360"/>
        </p:xfrm>
        <a:graphic>
          <a:graphicData uri="http://schemas.openxmlformats.org/drawingml/2006/table">
            <a:tbl>
              <a:tblPr firstRow="1" bandRow="1">
                <a:tableStyleId>{5C22544A-7EE6-4342-B048-85BDC9FD1C3A}</a:tableStyleId>
              </a:tblPr>
              <a:tblGrid>
                <a:gridCol w="874705">
                  <a:extLst>
                    <a:ext uri="{9D8B030D-6E8A-4147-A177-3AD203B41FA5}">
                      <a16:colId xmlns:a16="http://schemas.microsoft.com/office/drawing/2014/main" val="2282546716"/>
                    </a:ext>
                  </a:extLst>
                </a:gridCol>
                <a:gridCol w="540268">
                  <a:extLst>
                    <a:ext uri="{9D8B030D-6E8A-4147-A177-3AD203B41FA5}">
                      <a16:colId xmlns:a16="http://schemas.microsoft.com/office/drawing/2014/main" val="3422331654"/>
                    </a:ext>
                  </a:extLst>
                </a:gridCol>
                <a:gridCol w="2055043">
                  <a:extLst>
                    <a:ext uri="{9D8B030D-6E8A-4147-A177-3AD203B41FA5}">
                      <a16:colId xmlns:a16="http://schemas.microsoft.com/office/drawing/2014/main" val="1277385349"/>
                    </a:ext>
                  </a:extLst>
                </a:gridCol>
                <a:gridCol w="3723588">
                  <a:extLst>
                    <a:ext uri="{9D8B030D-6E8A-4147-A177-3AD203B41FA5}">
                      <a16:colId xmlns:a16="http://schemas.microsoft.com/office/drawing/2014/main" val="1768623376"/>
                    </a:ext>
                  </a:extLst>
                </a:gridCol>
                <a:gridCol w="1518668">
                  <a:extLst>
                    <a:ext uri="{9D8B030D-6E8A-4147-A177-3AD203B41FA5}">
                      <a16:colId xmlns:a16="http://schemas.microsoft.com/office/drawing/2014/main" val="3709008242"/>
                    </a:ext>
                  </a:extLst>
                </a:gridCol>
              </a:tblGrid>
              <a:tr h="370840">
                <a:tc>
                  <a:txBody>
                    <a:bodyPr/>
                    <a:lstStyle/>
                    <a:p>
                      <a:pPr algn="ctr"/>
                      <a:r>
                        <a:rPr kumimoji="1" lang="ja-JP" altLang="en-US" sz="1400" dirty="0"/>
                        <a:t>区分</a:t>
                      </a:r>
                    </a:p>
                  </a:txBody>
                  <a:tcPr/>
                </a:tc>
                <a:tc>
                  <a:txBody>
                    <a:bodyPr/>
                    <a:lstStyle/>
                    <a:p>
                      <a:pPr algn="ctr"/>
                      <a:r>
                        <a:rPr kumimoji="1" lang="ja-JP" altLang="en-US" sz="1200" dirty="0"/>
                        <a:t>項目</a:t>
                      </a:r>
                      <a:endParaRPr kumimoji="1" lang="en-US" altLang="ja-JP" sz="1200" dirty="0"/>
                    </a:p>
                    <a:p>
                      <a:pPr algn="ctr"/>
                      <a:r>
                        <a:rPr kumimoji="1" lang="ja-JP" altLang="en-US" sz="1200" dirty="0"/>
                        <a:t>番号</a:t>
                      </a:r>
                    </a:p>
                  </a:txBody>
                  <a:tcPr/>
                </a:tc>
                <a:tc>
                  <a:txBody>
                    <a:bodyPr/>
                    <a:lstStyle/>
                    <a:p>
                      <a:pPr algn="ctr"/>
                      <a:r>
                        <a:rPr kumimoji="1" lang="ja-JP" altLang="en-US" sz="1600" dirty="0"/>
                        <a:t>項目</a:t>
                      </a:r>
                    </a:p>
                  </a:txBody>
                  <a:tcPr/>
                </a:tc>
                <a:tc>
                  <a:txBody>
                    <a:bodyPr/>
                    <a:lstStyle/>
                    <a:p>
                      <a:pPr algn="ctr"/>
                      <a:r>
                        <a:rPr kumimoji="1" lang="ja-JP" altLang="en-US" sz="1600" dirty="0"/>
                        <a:t>内容</a:t>
                      </a:r>
                    </a:p>
                  </a:txBody>
                  <a:tcPr/>
                </a:tc>
                <a:tc>
                  <a:txBody>
                    <a:bodyPr/>
                    <a:lstStyle/>
                    <a:p>
                      <a:pPr algn="ctr"/>
                      <a:r>
                        <a:rPr kumimoji="1" lang="ja-JP" altLang="en-US" sz="1600" dirty="0"/>
                        <a:t>担当委員会</a:t>
                      </a:r>
                    </a:p>
                  </a:txBody>
                  <a:tcPr/>
                </a:tc>
                <a:extLst>
                  <a:ext uri="{0D108BD9-81ED-4DB2-BD59-A6C34878D82A}">
                    <a16:rowId xmlns:a16="http://schemas.microsoft.com/office/drawing/2014/main" val="3491393210"/>
                  </a:ext>
                </a:extLst>
              </a:tr>
              <a:tr h="0">
                <a:tc rowSpan="6">
                  <a:txBody>
                    <a:bodyPr/>
                    <a:lstStyle/>
                    <a:p>
                      <a:pPr algn="l"/>
                      <a:r>
                        <a:rPr kumimoji="1" lang="en-US" altLang="ja-JP" sz="1600" dirty="0"/>
                        <a:t>(1)</a:t>
                      </a:r>
                      <a:r>
                        <a:rPr kumimoji="1" lang="ja-JP" altLang="en-US" sz="1600" dirty="0"/>
                        <a:t>学会活動の充実</a:t>
                      </a:r>
                    </a:p>
                  </a:txBody>
                  <a:tcPr vert="eaVert" anchor="ctr"/>
                </a:tc>
                <a:tc>
                  <a:txBody>
                    <a:bodyPr/>
                    <a:lstStyle/>
                    <a:p>
                      <a:r>
                        <a:rPr kumimoji="1" lang="ja-JP" altLang="en-US" sz="1400" dirty="0"/>
                        <a:t>②</a:t>
                      </a:r>
                      <a:r>
                        <a:rPr kumimoji="1" lang="en-US" altLang="ja-JP" sz="1400" dirty="0"/>
                        <a:t>A</a:t>
                      </a:r>
                      <a:endParaRPr kumimoji="1" lang="ja-JP" altLang="en-US" sz="1400" dirty="0"/>
                    </a:p>
                  </a:txBody>
                  <a:tcPr/>
                </a:tc>
                <a:tc>
                  <a:txBody>
                    <a:bodyPr/>
                    <a:lstStyle/>
                    <a:p>
                      <a:r>
                        <a:rPr kumimoji="1" lang="ja-JP" altLang="en-US" sz="1400" b="1" dirty="0"/>
                        <a:t>学術交流会の開催と成果発表の場の整備等</a:t>
                      </a:r>
                    </a:p>
                  </a:txBody>
                  <a:tcPr/>
                </a:tc>
                <a:tc>
                  <a:txBody>
                    <a:bodyPr/>
                    <a:lstStyle/>
                    <a:p>
                      <a:r>
                        <a:rPr kumimoji="1" lang="ja-JP" altLang="en-US" sz="1200" b="1" dirty="0"/>
                        <a:t>・異分野の研究者間、ジェンダー間等の学術交流のための交流会の開催、研究発表大会・環境サロン等成果発表の場の整備</a:t>
                      </a:r>
                    </a:p>
                  </a:txBody>
                  <a:tcPr/>
                </a:tc>
                <a:tc>
                  <a:txBody>
                    <a:bodyPr/>
                    <a:lstStyle/>
                    <a:p>
                      <a:pPr algn="ctr"/>
                      <a:r>
                        <a:rPr kumimoji="1" lang="ja-JP" altLang="en-US" sz="1200" b="1" dirty="0">
                          <a:latin typeface="+mn-ea"/>
                          <a:ea typeface="+mn-ea"/>
                        </a:rPr>
                        <a:t>〇</a:t>
                      </a:r>
                      <a:r>
                        <a:rPr kumimoji="1" lang="zh-CN" altLang="en-US" sz="1200" b="1" dirty="0">
                          <a:latin typeface="+mn-ea"/>
                          <a:ea typeface="+mn-ea"/>
                        </a:rPr>
                        <a:t>企画委員会等、</a:t>
                      </a:r>
                      <a:r>
                        <a:rPr kumimoji="1" lang="ja-JP" altLang="en-US" sz="1200" b="1" dirty="0">
                          <a:latin typeface="+mn-ea"/>
                          <a:ea typeface="+mn-ea"/>
                        </a:rPr>
                        <a:t>学術委員会、行事委員会、</a:t>
                      </a:r>
                    </a:p>
                  </a:txBody>
                  <a:tcPr anchor="ctr"/>
                </a:tc>
                <a:extLst>
                  <a:ext uri="{0D108BD9-81ED-4DB2-BD59-A6C34878D82A}">
                    <a16:rowId xmlns:a16="http://schemas.microsoft.com/office/drawing/2014/main" val="497719296"/>
                  </a:ext>
                </a:extLst>
              </a:tr>
              <a:tr h="370840">
                <a:tc vMerge="1">
                  <a:txBody>
                    <a:bodyPr/>
                    <a:lstStyle/>
                    <a:p>
                      <a:endParaRPr kumimoji="1" lang="ja-JP" altLang="en-US" sz="1600" dirty="0"/>
                    </a:p>
                  </a:txBody>
                  <a:tcPr/>
                </a:tc>
                <a:tc>
                  <a:txBody>
                    <a:bodyPr/>
                    <a:lstStyle/>
                    <a:p>
                      <a:r>
                        <a:rPr kumimoji="1" lang="ja-JP" altLang="en-US" sz="1400" dirty="0"/>
                        <a:t>⑤</a:t>
                      </a:r>
                      <a:r>
                        <a:rPr kumimoji="1" lang="en-US" altLang="ja-JP" sz="1400" dirty="0"/>
                        <a:t>C</a:t>
                      </a:r>
                      <a:br>
                        <a:rPr kumimoji="1" lang="en-US" altLang="ja-JP" sz="1400" dirty="0"/>
                      </a:br>
                      <a:endParaRPr kumimoji="1" lang="ja-JP" altLang="en-US" sz="1400" dirty="0"/>
                    </a:p>
                  </a:txBody>
                  <a:tcPr/>
                </a:tc>
                <a:tc>
                  <a:txBody>
                    <a:bodyPr/>
                    <a:lstStyle/>
                    <a:p>
                      <a:r>
                        <a:rPr kumimoji="1" lang="ja-JP" altLang="en-US" sz="1400" b="1" dirty="0"/>
                        <a:t>「環境情報科学」の掲載分野、電子化の推進等の検討</a:t>
                      </a:r>
                    </a:p>
                  </a:txBody>
                  <a:tcPr/>
                </a:tc>
                <a:tc>
                  <a:txBody>
                    <a:bodyPr/>
                    <a:lstStyle/>
                    <a:p>
                      <a:r>
                        <a:rPr kumimoji="1" lang="ja-JP" altLang="en-US" sz="1200" b="1" dirty="0"/>
                        <a:t>・発表者のモーティベーションを上げる手段として、電子化やインパクトファクターについての検討</a:t>
                      </a:r>
                    </a:p>
                  </a:txBody>
                  <a:tcPr/>
                </a:tc>
                <a:tc>
                  <a:txBody>
                    <a:bodyPr/>
                    <a:lstStyle/>
                    <a:p>
                      <a:pPr algn="ctr"/>
                      <a:r>
                        <a:rPr kumimoji="1" lang="ja-JP" altLang="en-US" sz="1200" b="1" dirty="0">
                          <a:latin typeface="游ゴシック" panose="020B0400000000000000" pitchFamily="50" charset="-128"/>
                          <a:ea typeface="游ゴシック" panose="020B0400000000000000" pitchFamily="50" charset="-128"/>
                        </a:rPr>
                        <a:t>〇</a:t>
                      </a:r>
                      <a:r>
                        <a:rPr kumimoji="1" lang="zh-TW" altLang="en-US" sz="1200" b="1" dirty="0">
                          <a:latin typeface="游ゴシック" panose="020B0400000000000000" pitchFamily="50" charset="-128"/>
                          <a:ea typeface="游ゴシック" panose="020B0400000000000000" pitchFamily="50" charset="-128"/>
                        </a:rPr>
                        <a:t>編集委員会、論文審査委委員会、</a:t>
                      </a:r>
                      <a:r>
                        <a:rPr kumimoji="1" lang="ja-JP" altLang="en-US" sz="1200" b="1" dirty="0">
                          <a:latin typeface="游ゴシック" panose="020B0400000000000000" pitchFamily="50" charset="-128"/>
                          <a:ea typeface="游ゴシック" panose="020B0400000000000000" pitchFamily="50" charset="-128"/>
                        </a:rPr>
                        <a:t>〇</a:t>
                      </a:r>
                      <a:r>
                        <a:rPr kumimoji="1" lang="zh-TW" altLang="en-US" sz="1200" b="1" dirty="0">
                          <a:latin typeface="游ゴシック" panose="020B0400000000000000" pitchFamily="50" charset="-128"/>
                          <a:ea typeface="游ゴシック" panose="020B0400000000000000" pitchFamily="50" charset="-128"/>
                        </a:rPr>
                        <a:t>英文誌刊行委員会</a:t>
                      </a:r>
                      <a:endParaRPr kumimoji="1" lang="ja-JP" altLang="en-US" sz="1200" b="1" dirty="0">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2624281398"/>
                  </a:ext>
                </a:extLst>
              </a:tr>
              <a:tr h="370840">
                <a:tc vMerge="1">
                  <a:txBody>
                    <a:bodyPr/>
                    <a:lstStyle/>
                    <a:p>
                      <a:endParaRPr kumimoji="1" lang="ja-JP" altLang="en-US" sz="1600" dirty="0"/>
                    </a:p>
                  </a:txBody>
                  <a:tcPr/>
                </a:tc>
                <a:tc>
                  <a:txBody>
                    <a:bodyPr/>
                    <a:lstStyle/>
                    <a:p>
                      <a:r>
                        <a:rPr kumimoji="1" lang="ja-JP" altLang="en-US" sz="1400" dirty="0"/>
                        <a:t>⑥</a:t>
                      </a:r>
                      <a:r>
                        <a:rPr kumimoji="1" lang="en-US" altLang="ja-JP" sz="1400" dirty="0"/>
                        <a:t>A.</a:t>
                      </a:r>
                      <a:endParaRPr kumimoji="1" lang="ja-JP" altLang="en-US" sz="1400" dirty="0"/>
                    </a:p>
                  </a:txBody>
                  <a:tcPr/>
                </a:tc>
                <a:tc>
                  <a:txBody>
                    <a:bodyPr/>
                    <a:lstStyle/>
                    <a:p>
                      <a:r>
                        <a:rPr kumimoji="1" lang="ja-JP" altLang="en-US" sz="1400" b="1" dirty="0"/>
                        <a:t>若手研究者交流会の開催や成果の発表の場の確保</a:t>
                      </a:r>
                    </a:p>
                  </a:txBody>
                  <a:tcPr/>
                </a:tc>
                <a:tc>
                  <a:txBody>
                    <a:bodyPr/>
                    <a:lstStyle/>
                    <a:p>
                      <a:r>
                        <a:rPr kumimoji="1" lang="ja-JP" altLang="en-US" sz="1200" b="1" dirty="0"/>
                        <a:t>交流会を学部生・大学院生等を対象に</a:t>
                      </a:r>
                      <a:r>
                        <a:rPr kumimoji="1" lang="en-US" altLang="ja-JP" sz="1200" b="1" dirty="0"/>
                        <a:t>2024</a:t>
                      </a:r>
                      <a:r>
                        <a:rPr kumimoji="1" lang="ja-JP" altLang="en-US" sz="1200" b="1" dirty="0"/>
                        <a:t>年度から継続的に実施、研究発表大会等成果発表の場の検討</a:t>
                      </a:r>
                    </a:p>
                  </a:txBody>
                  <a:tcPr/>
                </a:tc>
                <a:tc>
                  <a:txBody>
                    <a:bodyPr/>
                    <a:lstStyle/>
                    <a:p>
                      <a:pPr algn="ctr"/>
                      <a:r>
                        <a:rPr kumimoji="1" lang="ja-JP" altLang="en-US" sz="1200" b="1" dirty="0">
                          <a:latin typeface="+mn-ea"/>
                          <a:ea typeface="+mn-ea"/>
                        </a:rPr>
                        <a:t>〇</a:t>
                      </a:r>
                      <a:r>
                        <a:rPr kumimoji="1" lang="zh-CN" altLang="en-US" sz="1200" b="1" dirty="0">
                          <a:latin typeface="+mn-ea"/>
                          <a:ea typeface="+mn-ea"/>
                        </a:rPr>
                        <a:t>企画委員会</a:t>
                      </a:r>
                      <a:r>
                        <a:rPr kumimoji="1" lang="ja-JP" altLang="en-US" sz="1200" b="1" dirty="0">
                          <a:latin typeface="+mn-ea"/>
                          <a:ea typeface="+mn-ea"/>
                        </a:rPr>
                        <a:t>、</a:t>
                      </a:r>
                      <a:endParaRPr kumimoji="1" lang="zh-CN" altLang="en-US" sz="1200" b="1" dirty="0">
                        <a:latin typeface="+mn-ea"/>
                        <a:ea typeface="+mn-ea"/>
                      </a:endParaRPr>
                    </a:p>
                    <a:p>
                      <a:pPr algn="ctr"/>
                      <a:r>
                        <a:rPr kumimoji="1" lang="zh-CN" altLang="en-US" sz="1200" b="1" dirty="0">
                          <a:latin typeface="+mn-ea"/>
                          <a:ea typeface="+mn-ea"/>
                        </a:rPr>
                        <a:t>〇学術委員会</a:t>
                      </a:r>
                    </a:p>
                    <a:p>
                      <a:pPr algn="ctr"/>
                      <a:endParaRPr kumimoji="1" lang="ja-JP" altLang="en-US" sz="1200" b="1" dirty="0">
                        <a:latin typeface="+mn-ea"/>
                        <a:ea typeface="+mn-ea"/>
                      </a:endParaRPr>
                    </a:p>
                  </a:txBody>
                  <a:tcPr anchor="ctr"/>
                </a:tc>
                <a:extLst>
                  <a:ext uri="{0D108BD9-81ED-4DB2-BD59-A6C34878D82A}">
                    <a16:rowId xmlns:a16="http://schemas.microsoft.com/office/drawing/2014/main" val="4107543510"/>
                  </a:ext>
                </a:extLst>
              </a:tr>
              <a:tr h="0">
                <a:tc vMerge="1">
                  <a:txBody>
                    <a:bodyPr/>
                    <a:lstStyle/>
                    <a:p>
                      <a:endParaRPr kumimoji="1" lang="ja-JP" altLang="en-US" sz="1600" dirty="0"/>
                    </a:p>
                  </a:txBody>
                  <a:tcPr/>
                </a:tc>
                <a:tc>
                  <a:txBody>
                    <a:bodyPr/>
                    <a:lstStyle/>
                    <a:p>
                      <a:r>
                        <a:rPr kumimoji="1" lang="ja-JP" altLang="en-US" sz="1400" dirty="0"/>
                        <a:t>⑥</a:t>
                      </a:r>
                      <a:r>
                        <a:rPr kumimoji="1" lang="en-US" altLang="ja-JP" sz="1400" dirty="0"/>
                        <a:t>C</a:t>
                      </a:r>
                      <a:endParaRPr kumimoji="1" lang="ja-JP" altLang="en-US" sz="1400" dirty="0"/>
                    </a:p>
                  </a:txBody>
                  <a:tcPr/>
                </a:tc>
                <a:tc>
                  <a:txBody>
                    <a:bodyPr/>
                    <a:lstStyle/>
                    <a:p>
                      <a:r>
                        <a:rPr kumimoji="1" lang="ja-JP" altLang="en-US" sz="1400" b="1" dirty="0"/>
                        <a:t>若い世代の人材の活躍する場や制度の整備</a:t>
                      </a:r>
                    </a:p>
                  </a:txBody>
                  <a:tcPr/>
                </a:tc>
                <a:tc>
                  <a:txBody>
                    <a:bodyPr/>
                    <a:lstStyle/>
                    <a:p>
                      <a:r>
                        <a:rPr kumimoji="1" lang="ja-JP" altLang="en-US" sz="1200" b="1" dirty="0"/>
                        <a:t>学生による研究発表大会の運営活動の拡大、「学生会」の立上げ等</a:t>
                      </a:r>
                    </a:p>
                  </a:txBody>
                  <a:tcPr/>
                </a:tc>
                <a:tc>
                  <a:txBody>
                    <a:bodyPr/>
                    <a:lstStyle/>
                    <a:p>
                      <a:pPr algn="ctr"/>
                      <a:r>
                        <a:rPr kumimoji="1" lang="zh-CN" altLang="en-US" sz="1200" b="1" dirty="0">
                          <a:latin typeface="+mn-ea"/>
                          <a:ea typeface="+mn-ea"/>
                        </a:rPr>
                        <a:t>〇学術委員会企</a:t>
                      </a:r>
                      <a:r>
                        <a:rPr kumimoji="1" lang="ja-JP" altLang="en-US" sz="1200" b="1" dirty="0">
                          <a:latin typeface="+mn-ea"/>
                          <a:ea typeface="+mn-ea"/>
                        </a:rPr>
                        <a:t>、</a:t>
                      </a:r>
                      <a:r>
                        <a:rPr kumimoji="1" lang="zh-CN" altLang="en-US" sz="1200" b="1" dirty="0">
                          <a:latin typeface="+mn-ea"/>
                          <a:ea typeface="+mn-ea"/>
                        </a:rPr>
                        <a:t>画委員会</a:t>
                      </a:r>
                    </a:p>
                  </a:txBody>
                  <a:tcPr anchor="ctr"/>
                </a:tc>
                <a:extLst>
                  <a:ext uri="{0D108BD9-81ED-4DB2-BD59-A6C34878D82A}">
                    <a16:rowId xmlns:a16="http://schemas.microsoft.com/office/drawing/2014/main" val="4120647975"/>
                  </a:ext>
                </a:extLst>
              </a:tr>
              <a:tr h="0">
                <a:tc vMerge="1">
                  <a:txBody>
                    <a:bodyPr/>
                    <a:lstStyle/>
                    <a:p>
                      <a:endParaRPr kumimoji="1" lang="ja-JP" altLang="en-US" sz="1600" dirty="0"/>
                    </a:p>
                  </a:txBody>
                  <a:tcPr/>
                </a:tc>
                <a:tc>
                  <a:txBody>
                    <a:bodyPr/>
                    <a:lstStyle/>
                    <a:p>
                      <a:r>
                        <a:rPr kumimoji="1" lang="ja-JP" altLang="en-US" sz="1400" dirty="0"/>
                        <a:t>⑦</a:t>
                      </a:r>
                      <a:r>
                        <a:rPr kumimoji="1" lang="en-US" altLang="ja-JP" sz="1400" dirty="0"/>
                        <a:t>B</a:t>
                      </a:r>
                      <a:r>
                        <a:rPr kumimoji="1" lang="ja-JP" altLang="en-US" sz="1400" dirty="0"/>
                        <a:t>、⑧</a:t>
                      </a:r>
                      <a:r>
                        <a:rPr kumimoji="1" lang="en-US" altLang="ja-JP" sz="1400" dirty="0"/>
                        <a:t>B</a:t>
                      </a:r>
                      <a:endParaRPr kumimoji="1" lang="ja-JP" altLang="en-US" sz="1400" dirty="0"/>
                    </a:p>
                  </a:txBody>
                  <a:tcPr/>
                </a:tc>
                <a:tc>
                  <a:txBody>
                    <a:bodyPr/>
                    <a:lstStyle/>
                    <a:p>
                      <a:r>
                        <a:rPr kumimoji="1" lang="ja-JP" altLang="en-US" sz="1400" b="1" dirty="0"/>
                        <a:t>地方でのハイブリッドでの環境サロンの開催等　</a:t>
                      </a:r>
                    </a:p>
                  </a:txBody>
                  <a:tcPr/>
                </a:tc>
                <a:tc>
                  <a:txBody>
                    <a:bodyPr/>
                    <a:lstStyle/>
                    <a:p>
                      <a:r>
                        <a:rPr kumimoji="1" lang="ja-JP" altLang="en-US" sz="1200" b="1" dirty="0"/>
                        <a:t>地方会員向けの環境サロンの開催検討（年</a:t>
                      </a:r>
                      <a:r>
                        <a:rPr kumimoji="1" lang="en-US" altLang="ja-JP" sz="1200" b="1" dirty="0"/>
                        <a:t>1</a:t>
                      </a:r>
                      <a:r>
                        <a:rPr kumimoji="1" lang="ja-JP" altLang="en-US" sz="1200" b="1" dirty="0"/>
                        <a:t>回程度）、名誉会員等による</a:t>
                      </a:r>
                      <a:r>
                        <a:rPr kumimoji="1" lang="en-US" altLang="ja-JP" sz="1200" b="1" dirty="0"/>
                        <a:t>HP</a:t>
                      </a:r>
                      <a:r>
                        <a:rPr kumimoji="1" lang="ja-JP" altLang="en-US" sz="1200" b="1" dirty="0"/>
                        <a:t>へのメール投稿用フォーラムの開設</a:t>
                      </a:r>
                    </a:p>
                  </a:txBody>
                  <a:tcPr/>
                </a:tc>
                <a:tc>
                  <a:txBody>
                    <a:bodyPr/>
                    <a:lstStyle/>
                    <a:p>
                      <a:pPr algn="ctr"/>
                      <a:r>
                        <a:rPr lang="zh-TW" altLang="en-US" sz="12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〇行事委員会</a:t>
                      </a:r>
                      <a:r>
                        <a:rPr lang="ja-JP" altLang="en-US" sz="12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br>
                        <a:rPr lang="zh-TW" altLang="en-US" sz="1200" b="1" kern="100" dirty="0">
                          <a:effectLst/>
                          <a:latin typeface="游ゴシック" panose="020B0400000000000000" pitchFamily="50" charset="-128"/>
                          <a:ea typeface="游ゴシック" panose="020B0400000000000000" pitchFamily="50" charset="-128"/>
                          <a:cs typeface="Times New Roman" panose="02020603050405020304" pitchFamily="18" charset="0"/>
                        </a:rPr>
                      </a:br>
                      <a:r>
                        <a:rPr lang="zh-TW" altLang="en-US" sz="12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総務委員会</a:t>
                      </a:r>
                    </a:p>
                    <a:p>
                      <a:pPr algn="ctr"/>
                      <a:endParaRPr lang="ja-JP" sz="1200" b="1" kern="100" dirty="0">
                        <a:effectLst/>
                        <a:latin typeface="+mn-ea"/>
                        <a:ea typeface="+mn-ea"/>
                        <a:cs typeface="Times New Roman" panose="02020603050405020304" pitchFamily="18" charset="0"/>
                      </a:endParaRPr>
                    </a:p>
                  </a:txBody>
                  <a:tcPr marL="0" marR="0" marT="0" marB="0" anchor="ctr"/>
                </a:tc>
                <a:extLst>
                  <a:ext uri="{0D108BD9-81ED-4DB2-BD59-A6C34878D82A}">
                    <a16:rowId xmlns:a16="http://schemas.microsoft.com/office/drawing/2014/main" val="4192843671"/>
                  </a:ext>
                </a:extLst>
              </a:tr>
              <a:tr h="533400">
                <a:tc vMerge="1">
                  <a:txBody>
                    <a:bodyPr/>
                    <a:lstStyle/>
                    <a:p>
                      <a:endParaRPr kumimoji="1" lang="ja-JP" altLang="en-US"/>
                    </a:p>
                  </a:txBody>
                  <a:tcPr/>
                </a:tc>
                <a:tc>
                  <a:txBody>
                    <a:bodyPr/>
                    <a:lstStyle/>
                    <a:p>
                      <a:r>
                        <a:rPr kumimoji="1" lang="ja-JP" altLang="en-US" sz="1400" dirty="0"/>
                        <a:t>⑧</a:t>
                      </a:r>
                      <a:r>
                        <a:rPr kumimoji="1" lang="en-US" altLang="ja-JP" sz="1400" dirty="0"/>
                        <a:t>C</a:t>
                      </a:r>
                      <a:r>
                        <a:rPr kumimoji="1" lang="ja-JP" altLang="en-US" sz="1400" dirty="0"/>
                        <a:t>、</a:t>
                      </a:r>
                    </a:p>
                  </a:txBody>
                  <a:tcPr/>
                </a:tc>
                <a:tc>
                  <a:txBody>
                    <a:bodyPr/>
                    <a:lstStyle/>
                    <a:p>
                      <a:r>
                        <a:rPr kumimoji="1" lang="ja-JP" altLang="en-US" sz="1400" b="1" dirty="0"/>
                        <a:t>民間企業会員等との関係の強化、書籍等の作成、政策提言の公表等</a:t>
                      </a:r>
                    </a:p>
                  </a:txBody>
                  <a:tcPr/>
                </a:tc>
                <a:tc>
                  <a:txBody>
                    <a:bodyPr/>
                    <a:lstStyle/>
                    <a:p>
                      <a:r>
                        <a:rPr kumimoji="1" lang="ja-JP" altLang="en-US" sz="1200" b="1" dirty="0"/>
                        <a:t>企画委員会社会人</a:t>
                      </a:r>
                      <a:r>
                        <a:rPr kumimoji="1" lang="en-US" altLang="ja-JP" sz="1200" b="1" dirty="0"/>
                        <a:t>WG</a:t>
                      </a:r>
                      <a:r>
                        <a:rPr kumimoji="1" lang="ja-JP" altLang="en-US" sz="1200" b="1" dirty="0"/>
                        <a:t>を設置、会員のニーズ（博士号の取得、リスキリング等）に応じた活動、活動成果の発表方法（書籍、政策提言）等を検討、実施</a:t>
                      </a:r>
                    </a:p>
                  </a:txBody>
                  <a:tcPr/>
                </a:tc>
                <a:tc>
                  <a:txBody>
                    <a:bodyPr/>
                    <a:lstStyle/>
                    <a:p>
                      <a:pPr algn="ctr"/>
                      <a:r>
                        <a:rPr lang="ja-JP" altLang="en-US" sz="1200" b="1" kern="100" dirty="0">
                          <a:effectLst/>
                          <a:latin typeface="+mn-ea"/>
                          <a:ea typeface="+mn-ea"/>
                          <a:cs typeface="Times New Roman" panose="02020603050405020304" pitchFamily="18" charset="0"/>
                        </a:rPr>
                        <a:t>〇企画委員会</a:t>
                      </a:r>
                      <a:endParaRPr lang="ja-JP" sz="1200" b="1" kern="100" dirty="0">
                        <a:effectLst/>
                        <a:latin typeface="+mn-ea"/>
                        <a:ea typeface="+mn-ea"/>
                        <a:cs typeface="Times New Roman" panose="02020603050405020304" pitchFamily="18" charset="0"/>
                      </a:endParaRPr>
                    </a:p>
                  </a:txBody>
                  <a:tcPr marL="0" marR="0" marT="0" marB="0" anchor="ctr"/>
                </a:tc>
                <a:extLst>
                  <a:ext uri="{0D108BD9-81ED-4DB2-BD59-A6C34878D82A}">
                    <a16:rowId xmlns:a16="http://schemas.microsoft.com/office/drawing/2014/main" val="3061949103"/>
                  </a:ext>
                </a:extLst>
              </a:tr>
              <a:tr h="123613">
                <a:tc>
                  <a:txBody>
                    <a:bodyPr/>
                    <a:lstStyle/>
                    <a:p>
                      <a:pPr algn="l"/>
                      <a:r>
                        <a:rPr kumimoji="1" lang="en-US" altLang="ja-JP" sz="1200" dirty="0"/>
                        <a:t>(3)</a:t>
                      </a:r>
                    </a:p>
                    <a:p>
                      <a:pPr algn="l"/>
                      <a:r>
                        <a:rPr kumimoji="1" lang="ja-JP" altLang="en-US" sz="1200" dirty="0"/>
                        <a:t>調査研究活動の</a:t>
                      </a:r>
                      <a:endParaRPr kumimoji="1" lang="en-US" altLang="ja-JP" sz="1200" dirty="0"/>
                    </a:p>
                    <a:p>
                      <a:pPr algn="l"/>
                      <a:r>
                        <a:rPr kumimoji="1" lang="ja-JP" altLang="en-US" sz="1200" dirty="0"/>
                        <a:t>推進</a:t>
                      </a:r>
                    </a:p>
                  </a:txBody>
                  <a:tcPr vert="eaVert" anchor="ctr"/>
                </a:tc>
                <a:tc>
                  <a:txBody>
                    <a:bodyPr/>
                    <a:lstStyle/>
                    <a:p>
                      <a:r>
                        <a:rPr kumimoji="1" lang="ja-JP" altLang="en-US" sz="1400" dirty="0"/>
                        <a:t>⑥</a:t>
                      </a:r>
                    </a:p>
                  </a:txBody>
                  <a:tcPr/>
                </a:tc>
                <a:tc>
                  <a:txBody>
                    <a:bodyPr/>
                    <a:lstStyle/>
                    <a:p>
                      <a:r>
                        <a:rPr kumimoji="1" lang="ja-JP" altLang="en-US" sz="1400" b="1" dirty="0"/>
                        <a:t>高校生にターゲットを絞った公開セミナーの開催等　</a:t>
                      </a:r>
                    </a:p>
                  </a:txBody>
                  <a:tcPr/>
                </a:tc>
                <a:tc>
                  <a:txBody>
                    <a:bodyPr/>
                    <a:lstStyle/>
                    <a:p>
                      <a:r>
                        <a:rPr kumimoji="1" lang="ja-JP" altLang="en-US" sz="1200" b="1" dirty="0"/>
                        <a:t>高校生対象の公開セミナー等の開催　（年</a:t>
                      </a:r>
                      <a:r>
                        <a:rPr kumimoji="1" lang="en-US" altLang="ja-JP" sz="1200" b="1" dirty="0"/>
                        <a:t>1</a:t>
                      </a:r>
                      <a:r>
                        <a:rPr kumimoji="1" lang="ja-JP" altLang="en-US" sz="1200" b="1" dirty="0"/>
                        <a:t>回程度）を、大学教員と協力して検討・実施</a:t>
                      </a:r>
                    </a:p>
                  </a:txBody>
                  <a:tcPr/>
                </a:tc>
                <a:tc>
                  <a:txBody>
                    <a:bodyPr/>
                    <a:lstStyle/>
                    <a:p>
                      <a:pPr algn="ctr"/>
                      <a:r>
                        <a:rPr kumimoji="1" lang="ja-JP" altLang="en-US" sz="1200" b="1" dirty="0">
                          <a:latin typeface="+mn-ea"/>
                          <a:ea typeface="+mn-ea"/>
                        </a:rPr>
                        <a:t>〇行事委員会、</a:t>
                      </a:r>
                    </a:p>
                    <a:p>
                      <a:pPr algn="ctr"/>
                      <a:r>
                        <a:rPr kumimoji="1" lang="ja-JP" altLang="en-US" sz="1200" b="1" dirty="0">
                          <a:latin typeface="+mn-ea"/>
                          <a:ea typeface="+mn-ea"/>
                        </a:rPr>
                        <a:t>学術委員会</a:t>
                      </a:r>
                    </a:p>
                    <a:p>
                      <a:pPr algn="ctr"/>
                      <a:endParaRPr kumimoji="1" lang="ja-JP" altLang="en-US" sz="1200" b="1" dirty="0">
                        <a:latin typeface="+mn-ea"/>
                        <a:ea typeface="+mn-ea"/>
                      </a:endParaRPr>
                    </a:p>
                  </a:txBody>
                  <a:tcPr anchor="ctr"/>
                </a:tc>
                <a:extLst>
                  <a:ext uri="{0D108BD9-81ED-4DB2-BD59-A6C34878D82A}">
                    <a16:rowId xmlns:a16="http://schemas.microsoft.com/office/drawing/2014/main" val="1254661123"/>
                  </a:ext>
                </a:extLst>
              </a:tr>
              <a:tr h="123613">
                <a:tc>
                  <a:txBody>
                    <a:bodyPr/>
                    <a:lstStyle/>
                    <a:p>
                      <a:pPr algn="l"/>
                      <a:r>
                        <a:rPr kumimoji="1" lang="en-US" altLang="ja-JP" dirty="0"/>
                        <a:t>(4</a:t>
                      </a:r>
                      <a:r>
                        <a:rPr kumimoji="1" lang="en-US" altLang="ja-JP" sz="1200" dirty="0"/>
                        <a:t>)</a:t>
                      </a:r>
                      <a:r>
                        <a:rPr kumimoji="1" lang="ja-JP" altLang="en-US" sz="1400" dirty="0"/>
                        <a:t>運営基盤の強化</a:t>
                      </a:r>
                    </a:p>
                  </a:txBody>
                  <a:tcPr vert="eaVert" anchor="ctr"/>
                </a:tc>
                <a:tc>
                  <a:txBody>
                    <a:bodyPr/>
                    <a:lstStyle/>
                    <a:p>
                      <a:r>
                        <a:rPr kumimoji="1" lang="ja-JP" altLang="en-US" sz="1400" dirty="0"/>
                        <a:t>①</a:t>
                      </a:r>
                      <a:r>
                        <a:rPr kumimoji="1" lang="en-US" altLang="ja-JP" sz="1400" dirty="0"/>
                        <a:t>F</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t>学生・若手研究者が参加しやすい会員制度、他学会との連携会員制度等の検討</a:t>
                      </a:r>
                    </a:p>
                  </a:txBody>
                  <a:tcPr/>
                </a:tc>
                <a:tc>
                  <a:txBody>
                    <a:bodyPr/>
                    <a:lstStyle/>
                    <a:p>
                      <a:r>
                        <a:rPr kumimoji="1" lang="ja-JP" altLang="en-US" sz="1200" b="1" dirty="0"/>
                        <a:t>学生、若手等が期待する会員制度、連携準会員制度（例：　主たる学会に会費、従たる学会に連携割引会費を支払えば両学会活動に参加できる制度）について検討、導入</a:t>
                      </a:r>
                    </a:p>
                  </a:txBody>
                  <a:tcPr/>
                </a:tc>
                <a:tc>
                  <a:txBody>
                    <a:bodyPr/>
                    <a:lstStyle/>
                    <a:p>
                      <a:pPr algn="ctr"/>
                      <a:r>
                        <a:rPr kumimoji="1" lang="ja-JP" altLang="en-US" sz="1200" b="1" dirty="0">
                          <a:latin typeface="+mn-ea"/>
                          <a:ea typeface="+mn-ea"/>
                        </a:rPr>
                        <a:t>〇総務委員会</a:t>
                      </a:r>
                    </a:p>
                  </a:txBody>
                  <a:tcPr anchor="ctr"/>
                </a:tc>
                <a:extLst>
                  <a:ext uri="{0D108BD9-81ED-4DB2-BD59-A6C34878D82A}">
                    <a16:rowId xmlns:a16="http://schemas.microsoft.com/office/drawing/2014/main" val="1353418977"/>
                  </a:ext>
                </a:extLst>
              </a:tr>
            </a:tbl>
          </a:graphicData>
        </a:graphic>
      </p:graphicFrame>
    </p:spTree>
    <p:extLst>
      <p:ext uri="{BB962C8B-B14F-4D97-AF65-F5344CB8AC3E}">
        <p14:creationId xmlns:p14="http://schemas.microsoft.com/office/powerpoint/2010/main" val="2782724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C9AC1F-B319-837B-110B-CBAE438DEF09}"/>
              </a:ext>
            </a:extLst>
          </p:cNvPr>
          <p:cNvSpPr>
            <a:spLocks noGrp="1"/>
          </p:cNvSpPr>
          <p:nvPr>
            <p:ph type="title"/>
          </p:nvPr>
        </p:nvSpPr>
        <p:spPr>
          <a:xfrm>
            <a:off x="215864" y="0"/>
            <a:ext cx="7886700" cy="559001"/>
          </a:xfrm>
        </p:spPr>
        <p:txBody>
          <a:bodyPr>
            <a:noAutofit/>
          </a:bodyPr>
          <a:lstStyle/>
          <a:p>
            <a:pPr algn="ctr"/>
            <a:r>
              <a:rPr lang="en-US" altLang="ja-JP" sz="2400" dirty="0"/>
              <a:t>3.2</a:t>
            </a:r>
            <a:r>
              <a:rPr lang="ja-JP" altLang="en-US" sz="2400" dirty="0"/>
              <a:t>　アクションプラン　優先度の高い既存活動</a:t>
            </a:r>
            <a:endParaRPr kumimoji="1" lang="ja-JP" altLang="en-US" sz="2400" dirty="0"/>
          </a:p>
        </p:txBody>
      </p:sp>
      <p:graphicFrame>
        <p:nvGraphicFramePr>
          <p:cNvPr id="5" name="表 5">
            <a:extLst>
              <a:ext uri="{FF2B5EF4-FFF2-40B4-BE49-F238E27FC236}">
                <a16:creationId xmlns:a16="http://schemas.microsoft.com/office/drawing/2014/main" id="{5D65FABF-C26B-57C6-AA0E-D24970A1FE80}"/>
              </a:ext>
            </a:extLst>
          </p:cNvPr>
          <p:cNvGraphicFramePr>
            <a:graphicFrameLocks noGrp="1"/>
          </p:cNvGraphicFramePr>
          <p:nvPr>
            <p:extLst>
              <p:ext uri="{D42A27DB-BD31-4B8C-83A1-F6EECF244321}">
                <p14:modId xmlns:p14="http://schemas.microsoft.com/office/powerpoint/2010/main" val="410478526"/>
              </p:ext>
            </p:extLst>
          </p:nvPr>
        </p:nvGraphicFramePr>
        <p:xfrm>
          <a:off x="215864" y="446159"/>
          <a:ext cx="8712272" cy="6248400"/>
        </p:xfrm>
        <a:graphic>
          <a:graphicData uri="http://schemas.openxmlformats.org/drawingml/2006/table">
            <a:tbl>
              <a:tblPr firstRow="1" bandRow="1">
                <a:tableStyleId>{5C22544A-7EE6-4342-B048-85BDC9FD1C3A}</a:tableStyleId>
              </a:tblPr>
              <a:tblGrid>
                <a:gridCol w="472293">
                  <a:extLst>
                    <a:ext uri="{9D8B030D-6E8A-4147-A177-3AD203B41FA5}">
                      <a16:colId xmlns:a16="http://schemas.microsoft.com/office/drawing/2014/main" val="2282546716"/>
                    </a:ext>
                  </a:extLst>
                </a:gridCol>
                <a:gridCol w="490194">
                  <a:extLst>
                    <a:ext uri="{9D8B030D-6E8A-4147-A177-3AD203B41FA5}">
                      <a16:colId xmlns:a16="http://schemas.microsoft.com/office/drawing/2014/main" val="3422331654"/>
                    </a:ext>
                  </a:extLst>
                </a:gridCol>
                <a:gridCol w="2017336">
                  <a:extLst>
                    <a:ext uri="{9D8B030D-6E8A-4147-A177-3AD203B41FA5}">
                      <a16:colId xmlns:a16="http://schemas.microsoft.com/office/drawing/2014/main" val="1277385349"/>
                    </a:ext>
                  </a:extLst>
                </a:gridCol>
                <a:gridCol w="3770721">
                  <a:extLst>
                    <a:ext uri="{9D8B030D-6E8A-4147-A177-3AD203B41FA5}">
                      <a16:colId xmlns:a16="http://schemas.microsoft.com/office/drawing/2014/main" val="1768623376"/>
                    </a:ext>
                  </a:extLst>
                </a:gridCol>
                <a:gridCol w="1961728">
                  <a:extLst>
                    <a:ext uri="{9D8B030D-6E8A-4147-A177-3AD203B41FA5}">
                      <a16:colId xmlns:a16="http://schemas.microsoft.com/office/drawing/2014/main" val="3709008242"/>
                    </a:ext>
                  </a:extLst>
                </a:gridCol>
              </a:tblGrid>
              <a:tr h="370840">
                <a:tc>
                  <a:txBody>
                    <a:bodyPr/>
                    <a:lstStyle/>
                    <a:p>
                      <a:pPr algn="ctr"/>
                      <a:r>
                        <a:rPr kumimoji="1" lang="ja-JP" altLang="en-US" sz="1400" dirty="0"/>
                        <a:t>区分</a:t>
                      </a:r>
                    </a:p>
                  </a:txBody>
                  <a:tcPr/>
                </a:tc>
                <a:tc>
                  <a:txBody>
                    <a:bodyPr/>
                    <a:lstStyle/>
                    <a:p>
                      <a:pPr algn="ctr"/>
                      <a:r>
                        <a:rPr kumimoji="1" lang="ja-JP" altLang="en-US" sz="1200" dirty="0"/>
                        <a:t>項目</a:t>
                      </a:r>
                      <a:endParaRPr kumimoji="1" lang="en-US" altLang="ja-JP" sz="1200" dirty="0"/>
                    </a:p>
                    <a:p>
                      <a:pPr algn="ctr"/>
                      <a:r>
                        <a:rPr kumimoji="1" lang="ja-JP" altLang="en-US" sz="1200" dirty="0"/>
                        <a:t>番号</a:t>
                      </a:r>
                    </a:p>
                  </a:txBody>
                  <a:tcPr/>
                </a:tc>
                <a:tc>
                  <a:txBody>
                    <a:bodyPr/>
                    <a:lstStyle/>
                    <a:p>
                      <a:pPr algn="ctr"/>
                      <a:r>
                        <a:rPr kumimoji="1" lang="ja-JP" altLang="en-US" sz="1600" dirty="0"/>
                        <a:t>項目</a:t>
                      </a:r>
                    </a:p>
                  </a:txBody>
                  <a:tcPr/>
                </a:tc>
                <a:tc>
                  <a:txBody>
                    <a:bodyPr/>
                    <a:lstStyle/>
                    <a:p>
                      <a:pPr algn="ctr"/>
                      <a:r>
                        <a:rPr kumimoji="1" lang="ja-JP" altLang="en-US" sz="1600" dirty="0"/>
                        <a:t>内容</a:t>
                      </a:r>
                    </a:p>
                  </a:txBody>
                  <a:tcPr/>
                </a:tc>
                <a:tc>
                  <a:txBody>
                    <a:bodyPr/>
                    <a:lstStyle/>
                    <a:p>
                      <a:pPr algn="ctr"/>
                      <a:r>
                        <a:rPr kumimoji="1" lang="ja-JP" altLang="en-US" sz="1600" dirty="0"/>
                        <a:t>担当委員会</a:t>
                      </a:r>
                    </a:p>
                  </a:txBody>
                  <a:tcPr/>
                </a:tc>
                <a:extLst>
                  <a:ext uri="{0D108BD9-81ED-4DB2-BD59-A6C34878D82A}">
                    <a16:rowId xmlns:a16="http://schemas.microsoft.com/office/drawing/2014/main" val="3491393210"/>
                  </a:ext>
                </a:extLst>
              </a:tr>
              <a:tr h="0">
                <a:tc rowSpan="6">
                  <a:txBody>
                    <a:bodyPr/>
                    <a:lstStyle/>
                    <a:p>
                      <a:pPr algn="l"/>
                      <a:r>
                        <a:rPr kumimoji="1" lang="en-US" altLang="ja-JP" sz="1600" dirty="0"/>
                        <a:t>(1)</a:t>
                      </a:r>
                      <a:r>
                        <a:rPr kumimoji="1" lang="ja-JP" altLang="en-US" sz="1600" dirty="0"/>
                        <a:t>学会活動の充実</a:t>
                      </a:r>
                    </a:p>
                  </a:txBody>
                  <a:tcPr vert="eaVert" anchor="ctr"/>
                </a:tc>
                <a:tc>
                  <a:txBody>
                    <a:bodyPr/>
                    <a:lstStyle/>
                    <a:p>
                      <a:r>
                        <a:rPr kumimoji="1" lang="ja-JP" altLang="en-US" sz="1400" dirty="0"/>
                        <a:t>②</a:t>
                      </a:r>
                      <a:r>
                        <a:rPr kumimoji="1" lang="en-US" altLang="ja-JP" sz="1400" dirty="0"/>
                        <a:t>A</a:t>
                      </a:r>
                      <a:endParaRPr kumimoji="1" lang="ja-JP" altLang="en-US" sz="1400" dirty="0"/>
                    </a:p>
                  </a:txBody>
                  <a:tcPr/>
                </a:tc>
                <a:tc>
                  <a:txBody>
                    <a:bodyPr/>
                    <a:lstStyle/>
                    <a:p>
                      <a:r>
                        <a:rPr kumimoji="1" lang="ja-JP" altLang="en-US" sz="1200" b="1" dirty="0"/>
                        <a:t>一般公開シンポジウム等の活性化</a:t>
                      </a:r>
                    </a:p>
                  </a:txBody>
                  <a:tcPr/>
                </a:tc>
                <a:tc>
                  <a:txBody>
                    <a:bodyPr/>
                    <a:lstStyle/>
                    <a:p>
                      <a:r>
                        <a:rPr kumimoji="1" lang="ja-JP" altLang="en-US" sz="1200" b="1" dirty="0"/>
                        <a:t>・一般公開シンポジウム</a:t>
                      </a:r>
                      <a:r>
                        <a:rPr kumimoji="1" lang="en-US" altLang="ja-JP" sz="1200" b="1" dirty="0"/>
                        <a:t>WG</a:t>
                      </a:r>
                      <a:r>
                        <a:rPr kumimoji="1" lang="ja-JP" altLang="en-US" sz="1200" b="1" dirty="0"/>
                        <a:t>企画委員会に設置、時宜にかなったテーマの選定、また企画セッションの開催、一般参加者への啓発等。</a:t>
                      </a:r>
                    </a:p>
                  </a:txBody>
                  <a:tcPr/>
                </a:tc>
                <a:tc>
                  <a:txBody>
                    <a:bodyPr/>
                    <a:lstStyle/>
                    <a:p>
                      <a:pPr algn="ctr"/>
                      <a:r>
                        <a:rPr kumimoji="1" lang="ja-JP" altLang="en-US" sz="1200" b="1" dirty="0">
                          <a:latin typeface="+mn-ea"/>
                          <a:ea typeface="+mn-ea"/>
                        </a:rPr>
                        <a:t>〇企画委員会</a:t>
                      </a:r>
                    </a:p>
                    <a:p>
                      <a:pPr algn="ctr"/>
                      <a:r>
                        <a:rPr kumimoji="1" lang="ja-JP" altLang="en-US" sz="1200" b="1" dirty="0">
                          <a:latin typeface="+mn-ea"/>
                          <a:ea typeface="+mn-ea"/>
                        </a:rPr>
                        <a:t>学術委員会、行事委員会等、</a:t>
                      </a:r>
                    </a:p>
                  </a:txBody>
                  <a:tcPr anchor="ctr"/>
                </a:tc>
                <a:extLst>
                  <a:ext uri="{0D108BD9-81ED-4DB2-BD59-A6C34878D82A}">
                    <a16:rowId xmlns:a16="http://schemas.microsoft.com/office/drawing/2014/main" val="497719296"/>
                  </a:ext>
                </a:extLst>
              </a:tr>
              <a:tr h="370840">
                <a:tc vMerge="1">
                  <a:txBody>
                    <a:bodyPr/>
                    <a:lstStyle/>
                    <a:p>
                      <a:endParaRPr kumimoji="1" lang="ja-JP" altLang="en-US" sz="1600" dirty="0"/>
                    </a:p>
                  </a:txBody>
                  <a:tcPr/>
                </a:tc>
                <a:tc>
                  <a:txBody>
                    <a:bodyPr/>
                    <a:lstStyle/>
                    <a:p>
                      <a:r>
                        <a:rPr kumimoji="1" lang="ja-JP" altLang="en-US" sz="1400" dirty="0"/>
                        <a:t>②</a:t>
                      </a:r>
                      <a:r>
                        <a:rPr kumimoji="1" lang="en-US" altLang="ja-JP" sz="1400" dirty="0"/>
                        <a:t>B</a:t>
                      </a:r>
                      <a:br>
                        <a:rPr kumimoji="1" lang="en-US" altLang="ja-JP" sz="1400" dirty="0"/>
                      </a:br>
                      <a:endParaRPr kumimoji="1" lang="ja-JP" altLang="en-US" sz="1400" dirty="0"/>
                    </a:p>
                  </a:txBody>
                  <a:tcPr/>
                </a:tc>
                <a:tc>
                  <a:txBody>
                    <a:bodyPr/>
                    <a:lstStyle/>
                    <a:p>
                      <a:r>
                        <a:rPr kumimoji="1" lang="ja-JP" altLang="en-US" sz="1200" b="1" dirty="0"/>
                        <a:t>学生・若手研究者の優秀論文・ポスター発表の表彰</a:t>
                      </a:r>
                    </a:p>
                  </a:txBody>
                  <a:tcPr/>
                </a:tc>
                <a:tc>
                  <a:txBody>
                    <a:bodyPr/>
                    <a:lstStyle/>
                    <a:p>
                      <a:r>
                        <a:rPr kumimoji="1" lang="ja-JP" altLang="en-US" sz="1200" b="1" dirty="0"/>
                        <a:t>・学術発表会ポスターセッション、環境情報科学発表論文等の表彰の拡充、センター賞の拡充等についての検討</a:t>
                      </a:r>
                    </a:p>
                  </a:txBody>
                  <a:tcPr/>
                </a:tc>
                <a:tc>
                  <a:txBody>
                    <a:bodyPr/>
                    <a:lstStyle/>
                    <a:p>
                      <a:pPr algn="ctr"/>
                      <a:r>
                        <a:rPr kumimoji="1" lang="ja-JP" altLang="en-US" sz="1200" b="1" dirty="0">
                          <a:latin typeface="游ゴシック" panose="020B0400000000000000" pitchFamily="50" charset="-128"/>
                          <a:ea typeface="游ゴシック" panose="020B0400000000000000" pitchFamily="50" charset="-128"/>
                        </a:rPr>
                        <a:t>〇学術委員会、論文審査委員会、センター賞表彰委員会</a:t>
                      </a:r>
                    </a:p>
                  </a:txBody>
                  <a:tcPr anchor="ctr"/>
                </a:tc>
                <a:extLst>
                  <a:ext uri="{0D108BD9-81ED-4DB2-BD59-A6C34878D82A}">
                    <a16:rowId xmlns:a16="http://schemas.microsoft.com/office/drawing/2014/main" val="2624281398"/>
                  </a:ext>
                </a:extLst>
              </a:tr>
              <a:tr h="370840">
                <a:tc vMerge="1">
                  <a:txBody>
                    <a:bodyPr/>
                    <a:lstStyle/>
                    <a:p>
                      <a:endParaRPr kumimoji="1" lang="ja-JP" altLang="en-US" sz="1600" dirty="0"/>
                    </a:p>
                  </a:txBody>
                  <a:tcPr/>
                </a:tc>
                <a:tc>
                  <a:txBody>
                    <a:bodyPr/>
                    <a:lstStyle/>
                    <a:p>
                      <a:r>
                        <a:rPr kumimoji="1" lang="ja-JP" altLang="en-US" sz="1400" dirty="0"/>
                        <a:t>②</a:t>
                      </a:r>
                      <a:r>
                        <a:rPr kumimoji="1" lang="en-US" altLang="ja-JP" sz="1400" dirty="0"/>
                        <a:t>C</a:t>
                      </a:r>
                      <a:endParaRPr kumimoji="1" lang="ja-JP" altLang="en-US" sz="1400" dirty="0"/>
                    </a:p>
                  </a:txBody>
                  <a:tcPr/>
                </a:tc>
                <a:tc>
                  <a:txBody>
                    <a:bodyPr/>
                    <a:lstStyle/>
                    <a:p>
                      <a:r>
                        <a:rPr kumimoji="1" lang="ja-JP" altLang="en-US" sz="1200" b="1" dirty="0"/>
                        <a:t>学術大会等出席者との交流を介した若手研究者の研究力の向上</a:t>
                      </a:r>
                    </a:p>
                  </a:txBody>
                  <a:tcPr/>
                </a:tc>
                <a:tc>
                  <a:txBody>
                    <a:bodyPr/>
                    <a:lstStyle/>
                    <a:p>
                      <a:r>
                        <a:rPr kumimoji="1" lang="ja-JP" altLang="en-US" sz="1200" b="1" dirty="0"/>
                        <a:t>交流会の開催と若手の優秀発表者らの交流会への参加誘導等</a:t>
                      </a:r>
                    </a:p>
                  </a:txBody>
                  <a:tcPr/>
                </a:tc>
                <a:tc>
                  <a:txBody>
                    <a:bodyPr/>
                    <a:lstStyle/>
                    <a:p>
                      <a:pPr algn="ctr"/>
                      <a:r>
                        <a:rPr kumimoji="1" lang="ja-JP" altLang="en-US" sz="1200" b="1" dirty="0">
                          <a:latin typeface="+mn-ea"/>
                          <a:ea typeface="+mn-ea"/>
                        </a:rPr>
                        <a:t>〇</a:t>
                      </a:r>
                      <a:r>
                        <a:rPr kumimoji="1" lang="zh-CN" altLang="en-US" sz="1200" b="1" dirty="0">
                          <a:latin typeface="+mn-ea"/>
                          <a:ea typeface="+mn-ea"/>
                        </a:rPr>
                        <a:t>企画委員会</a:t>
                      </a:r>
                    </a:p>
                    <a:p>
                      <a:pPr algn="ctr"/>
                      <a:r>
                        <a:rPr kumimoji="1" lang="zh-CN" altLang="en-US" sz="1200" b="1" dirty="0">
                          <a:latin typeface="+mn-ea"/>
                          <a:ea typeface="+mn-ea"/>
                        </a:rPr>
                        <a:t>〇学術委員会</a:t>
                      </a:r>
                    </a:p>
                    <a:p>
                      <a:pPr algn="ctr"/>
                      <a:endParaRPr kumimoji="1" lang="ja-JP" altLang="en-US" sz="1200" b="1" dirty="0">
                        <a:latin typeface="+mn-ea"/>
                        <a:ea typeface="+mn-ea"/>
                      </a:endParaRPr>
                    </a:p>
                  </a:txBody>
                  <a:tcPr anchor="ctr"/>
                </a:tc>
                <a:extLst>
                  <a:ext uri="{0D108BD9-81ED-4DB2-BD59-A6C34878D82A}">
                    <a16:rowId xmlns:a16="http://schemas.microsoft.com/office/drawing/2014/main" val="4107543510"/>
                  </a:ext>
                </a:extLst>
              </a:tr>
              <a:tr h="0">
                <a:tc vMerge="1">
                  <a:txBody>
                    <a:bodyPr/>
                    <a:lstStyle/>
                    <a:p>
                      <a:endParaRPr kumimoji="1" lang="ja-JP" altLang="en-US" sz="1600" dirty="0"/>
                    </a:p>
                  </a:txBody>
                  <a:tcPr/>
                </a:tc>
                <a:tc>
                  <a:txBody>
                    <a:bodyPr/>
                    <a:lstStyle/>
                    <a:p>
                      <a:r>
                        <a:rPr kumimoji="1" lang="ja-JP" altLang="en-US" sz="1400" dirty="0"/>
                        <a:t>④</a:t>
                      </a:r>
                      <a:r>
                        <a:rPr kumimoji="1" lang="en-US" altLang="ja-JP" sz="1400" dirty="0"/>
                        <a:t>C</a:t>
                      </a:r>
                      <a:endParaRPr kumimoji="1" lang="ja-JP" altLang="en-US" sz="1400" dirty="0"/>
                    </a:p>
                  </a:txBody>
                  <a:tcPr/>
                </a:tc>
                <a:tc>
                  <a:txBody>
                    <a:bodyPr/>
                    <a:lstStyle/>
                    <a:p>
                      <a:r>
                        <a:rPr kumimoji="1" lang="ja-JP" altLang="en-US" sz="1200" b="1" dirty="0"/>
                        <a:t>最新の環境事情等をテーマにした環境サロン等の開催</a:t>
                      </a:r>
                    </a:p>
                  </a:txBody>
                  <a:tcPr/>
                </a:tc>
                <a:tc>
                  <a:txBody>
                    <a:bodyPr/>
                    <a:lstStyle/>
                    <a:p>
                      <a:r>
                        <a:rPr kumimoji="1" lang="ja-JP" altLang="en-US" sz="1200" b="1" dirty="0"/>
                        <a:t>地方でのハイブリッドでの環境サロンの開催、シンポジウム、講演会等の充実（新規活動　⑥</a:t>
                      </a:r>
                      <a:r>
                        <a:rPr kumimoji="1" lang="en-US" altLang="ja-JP" sz="1200" b="1" dirty="0"/>
                        <a:t>B</a:t>
                      </a:r>
                      <a:r>
                        <a:rPr kumimoji="1" lang="ja-JP" altLang="en-US" sz="1200" b="1" dirty="0"/>
                        <a:t>参照）</a:t>
                      </a:r>
                    </a:p>
                  </a:txBody>
                  <a:tcPr/>
                </a:tc>
                <a:tc>
                  <a:txBody>
                    <a:bodyPr/>
                    <a:lstStyle/>
                    <a:p>
                      <a:pPr algn="ctr"/>
                      <a:r>
                        <a:rPr kumimoji="1" lang="zh-CN" altLang="en-US" sz="1200" b="1" dirty="0">
                          <a:latin typeface="+mn-ea"/>
                          <a:ea typeface="+mn-ea"/>
                        </a:rPr>
                        <a:t>〇</a:t>
                      </a:r>
                      <a:r>
                        <a:rPr kumimoji="1" lang="ja-JP" altLang="en-US" sz="1200" b="1" dirty="0">
                          <a:latin typeface="+mn-ea"/>
                          <a:ea typeface="+mn-ea"/>
                        </a:rPr>
                        <a:t>行事委員会、</a:t>
                      </a:r>
                      <a:endParaRPr kumimoji="1" lang="en-US" altLang="ja-JP" sz="1200" b="1" dirty="0">
                        <a:latin typeface="+mn-ea"/>
                        <a:ea typeface="+mn-ea"/>
                      </a:endParaRPr>
                    </a:p>
                    <a:p>
                      <a:pPr algn="ctr"/>
                      <a:r>
                        <a:rPr kumimoji="1" lang="zh-CN" altLang="en-US" sz="1200" b="1" dirty="0">
                          <a:latin typeface="+mn-ea"/>
                          <a:ea typeface="+mn-ea"/>
                        </a:rPr>
                        <a:t>企画委員会</a:t>
                      </a:r>
                    </a:p>
                  </a:txBody>
                  <a:tcPr anchor="ctr"/>
                </a:tc>
                <a:extLst>
                  <a:ext uri="{0D108BD9-81ED-4DB2-BD59-A6C34878D82A}">
                    <a16:rowId xmlns:a16="http://schemas.microsoft.com/office/drawing/2014/main" val="4120647975"/>
                  </a:ext>
                </a:extLst>
              </a:tr>
              <a:tr h="0">
                <a:tc vMerge="1">
                  <a:txBody>
                    <a:bodyPr/>
                    <a:lstStyle/>
                    <a:p>
                      <a:endParaRPr kumimoji="1" lang="ja-JP" altLang="en-US" sz="1600" dirty="0"/>
                    </a:p>
                  </a:txBody>
                  <a:tcPr/>
                </a:tc>
                <a:tc>
                  <a:txBody>
                    <a:bodyPr/>
                    <a:lstStyle/>
                    <a:p>
                      <a:r>
                        <a:rPr kumimoji="1" lang="ja-JP" altLang="en-US" sz="1400" dirty="0"/>
                        <a:t>⑥</a:t>
                      </a:r>
                      <a:r>
                        <a:rPr kumimoji="1" lang="en-US" altLang="ja-JP" sz="1400" dirty="0"/>
                        <a:t>B</a:t>
                      </a:r>
                      <a:endParaRPr kumimoji="1" lang="ja-JP" altLang="en-US" sz="1400" dirty="0"/>
                    </a:p>
                  </a:txBody>
                  <a:tcPr/>
                </a:tc>
                <a:tc>
                  <a:txBody>
                    <a:bodyPr/>
                    <a:lstStyle/>
                    <a:p>
                      <a:r>
                        <a:rPr kumimoji="1" lang="ja-JP" altLang="en-US" sz="1200" b="1" dirty="0"/>
                        <a:t>発表論文等のレベル維持・工場のための支援</a:t>
                      </a:r>
                    </a:p>
                  </a:txBody>
                  <a:tcPr/>
                </a:tc>
                <a:tc>
                  <a:txBody>
                    <a:bodyPr/>
                    <a:lstStyle/>
                    <a:p>
                      <a:r>
                        <a:rPr kumimoji="1" lang="ja-JP" altLang="en-US" sz="1200" b="1" dirty="0"/>
                        <a:t>論文執筆支援セミナーの開催、相談会の実施（オンディマンド開催、動画配信等広報の検討を含む）</a:t>
                      </a:r>
                    </a:p>
                  </a:txBody>
                  <a:tcPr/>
                </a:tc>
                <a:tc>
                  <a:txBody>
                    <a:bodyPr/>
                    <a:lstStyle/>
                    <a:p>
                      <a:pPr algn="ctr"/>
                      <a:r>
                        <a:rPr lang="zh-TW" altLang="en-US" sz="12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〇</a:t>
                      </a:r>
                      <a:r>
                        <a:rPr lang="ja-JP" altLang="en-US" sz="12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学術</a:t>
                      </a:r>
                      <a:r>
                        <a:rPr lang="zh-TW" altLang="en-US" sz="12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委員会</a:t>
                      </a:r>
                      <a:r>
                        <a:rPr lang="ja-JP" altLang="en-US" sz="12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、企画委員会、論文審査</a:t>
                      </a:r>
                      <a:r>
                        <a:rPr lang="zh-TW" altLang="en-US" sz="12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委員会</a:t>
                      </a:r>
                    </a:p>
                  </a:txBody>
                  <a:tcPr marL="0" marR="0" marT="0" marB="0" anchor="ctr"/>
                </a:tc>
                <a:extLst>
                  <a:ext uri="{0D108BD9-81ED-4DB2-BD59-A6C34878D82A}">
                    <a16:rowId xmlns:a16="http://schemas.microsoft.com/office/drawing/2014/main" val="4192843671"/>
                  </a:ext>
                </a:extLst>
              </a:tr>
              <a:tr h="359404">
                <a:tc vMerge="1">
                  <a:txBody>
                    <a:bodyPr/>
                    <a:lstStyle/>
                    <a:p>
                      <a:endParaRPr kumimoji="1" lang="ja-JP" altLang="en-US"/>
                    </a:p>
                  </a:txBody>
                  <a:tcPr/>
                </a:tc>
                <a:tc>
                  <a:txBody>
                    <a:bodyPr/>
                    <a:lstStyle/>
                    <a:p>
                      <a:r>
                        <a:rPr kumimoji="1" lang="ja-JP" altLang="en-US" sz="1400" dirty="0"/>
                        <a:t>⑧</a:t>
                      </a:r>
                      <a:r>
                        <a:rPr kumimoji="1" lang="en-US" altLang="ja-JP" sz="1400" dirty="0"/>
                        <a:t>A</a:t>
                      </a:r>
                      <a:br>
                        <a:rPr kumimoji="1" lang="en-US" altLang="ja-JP" sz="1400" dirty="0"/>
                      </a:br>
                      <a:endParaRPr kumimoji="1" lang="en-US" altLang="ja-JP" sz="1400" dirty="0"/>
                    </a:p>
                  </a:txBody>
                  <a:tcPr/>
                </a:tc>
                <a:tc>
                  <a:txBody>
                    <a:bodyPr/>
                    <a:lstStyle/>
                    <a:p>
                      <a:r>
                        <a:rPr kumimoji="1" lang="ja-JP" altLang="en-US" sz="1200" b="1" dirty="0"/>
                        <a:t>優れた研究業績に対する表彰</a:t>
                      </a:r>
                    </a:p>
                  </a:txBody>
                  <a:tcPr/>
                </a:tc>
                <a:tc>
                  <a:txBody>
                    <a:bodyPr/>
                    <a:lstStyle/>
                    <a:p>
                      <a:r>
                        <a:rPr kumimoji="1" lang="ja-JP" altLang="en-US" sz="1200" b="1" dirty="0"/>
                        <a:t>センター賞やその他の表彰制度の拡充等　（②</a:t>
                      </a:r>
                      <a:r>
                        <a:rPr kumimoji="1" lang="en-US" altLang="ja-JP" sz="1200" b="1" dirty="0"/>
                        <a:t>B</a:t>
                      </a:r>
                      <a:br>
                        <a:rPr kumimoji="1" lang="en-US" altLang="ja-JP" sz="1200" b="1" dirty="0"/>
                      </a:br>
                      <a:r>
                        <a:rPr kumimoji="1" lang="ja-JP" altLang="en-US" sz="1200" b="1" dirty="0"/>
                        <a:t>参照）</a:t>
                      </a:r>
                    </a:p>
                  </a:txBody>
                  <a:tcPr/>
                </a:tc>
                <a:tc>
                  <a:txBody>
                    <a:bodyPr/>
                    <a:lstStyle/>
                    <a:p>
                      <a:pPr algn="ctr"/>
                      <a:r>
                        <a:rPr lang="ja-JP" altLang="en-US" sz="1200" b="1" kern="100" dirty="0">
                          <a:effectLst/>
                          <a:latin typeface="+mn-ea"/>
                          <a:ea typeface="+mn-ea"/>
                          <a:cs typeface="Times New Roman" panose="02020603050405020304" pitchFamily="18" charset="0"/>
                        </a:rPr>
                        <a:t>〇センター賞選考委員会、学術委員会、総務委員会等</a:t>
                      </a:r>
                      <a:endParaRPr lang="ja-JP" sz="1200" b="1" kern="100" dirty="0">
                        <a:effectLst/>
                        <a:latin typeface="+mn-ea"/>
                        <a:ea typeface="+mn-ea"/>
                        <a:cs typeface="Times New Roman" panose="02020603050405020304" pitchFamily="18" charset="0"/>
                      </a:endParaRPr>
                    </a:p>
                  </a:txBody>
                  <a:tcPr marL="0" marR="0" marT="0" marB="0" anchor="ctr"/>
                </a:tc>
                <a:extLst>
                  <a:ext uri="{0D108BD9-81ED-4DB2-BD59-A6C34878D82A}">
                    <a16:rowId xmlns:a16="http://schemas.microsoft.com/office/drawing/2014/main" val="3061949103"/>
                  </a:ext>
                </a:extLst>
              </a:tr>
              <a:tr h="0">
                <a:tc rowSpan="4">
                  <a:txBody>
                    <a:bodyPr/>
                    <a:lstStyle/>
                    <a:p>
                      <a:pPr algn="l"/>
                      <a:r>
                        <a:rPr kumimoji="1" lang="en-US" altLang="ja-JP" dirty="0"/>
                        <a:t>(4</a:t>
                      </a:r>
                      <a:r>
                        <a:rPr kumimoji="1" lang="en-US" altLang="ja-JP" sz="1200" dirty="0"/>
                        <a:t>)</a:t>
                      </a:r>
                      <a:r>
                        <a:rPr kumimoji="1" lang="ja-JP" altLang="en-US" sz="1400" dirty="0"/>
                        <a:t>運営基盤の強化</a:t>
                      </a:r>
                    </a:p>
                  </a:txBody>
                  <a:tcPr vert="eaVert" anchor="ctr"/>
                </a:tc>
                <a:tc>
                  <a:txBody>
                    <a:bodyPr/>
                    <a:lstStyle/>
                    <a:p>
                      <a:r>
                        <a:rPr kumimoji="1" lang="ja-JP" altLang="en-US" sz="1400" dirty="0"/>
                        <a:t>①</a:t>
                      </a:r>
                      <a:r>
                        <a:rPr kumimoji="1" lang="en-US" altLang="ja-JP" sz="1400" dirty="0"/>
                        <a:t>A</a:t>
                      </a:r>
                    </a:p>
                  </a:txBody>
                  <a:tcPr/>
                </a:tc>
                <a:tc>
                  <a:txBody>
                    <a:bodyPr/>
                    <a:lstStyle/>
                    <a:p>
                      <a:r>
                        <a:rPr kumimoji="1" lang="ja-JP" altLang="en-US" sz="1200" b="1" dirty="0"/>
                        <a:t>準会員の増加と正会員への移行の推進</a:t>
                      </a:r>
                    </a:p>
                  </a:txBody>
                  <a:tcPr/>
                </a:tc>
                <a:tc>
                  <a:txBody>
                    <a:bodyPr/>
                    <a:lstStyle/>
                    <a:p>
                      <a:r>
                        <a:rPr kumimoji="1" lang="ja-JP" altLang="en-US" sz="1200" b="1" dirty="0"/>
                        <a:t>学生の卒業・修了時に正会員への移行の働きかけ、手続きの明確化、移行時の割引制度等の検討</a:t>
                      </a:r>
                    </a:p>
                  </a:txBody>
                  <a:tcPr/>
                </a:tc>
                <a:tc>
                  <a:txBody>
                    <a:bodyPr/>
                    <a:lstStyle/>
                    <a:p>
                      <a:pPr algn="ctr"/>
                      <a:r>
                        <a:rPr kumimoji="1" lang="ja-JP" altLang="en-US" sz="1200" b="1" dirty="0">
                          <a:latin typeface="+mn-ea"/>
                          <a:ea typeface="+mn-ea"/>
                        </a:rPr>
                        <a:t>〇総務委員会</a:t>
                      </a:r>
                    </a:p>
                  </a:txBody>
                  <a:tcPr anchor="ctr"/>
                </a:tc>
                <a:extLst>
                  <a:ext uri="{0D108BD9-81ED-4DB2-BD59-A6C34878D82A}">
                    <a16:rowId xmlns:a16="http://schemas.microsoft.com/office/drawing/2014/main" val="1254661123"/>
                  </a:ext>
                </a:extLst>
              </a:tr>
              <a:tr h="0">
                <a:tc vMerge="1">
                  <a:txBody>
                    <a:bodyPr/>
                    <a:lstStyle/>
                    <a:p>
                      <a:endParaRPr/>
                    </a:p>
                  </a:txBody>
                  <a:tcPr vert="eaVert" anchor="ctr"/>
                </a:tc>
                <a:tc>
                  <a:txBody>
                    <a:bodyPr/>
                    <a:lstStyle/>
                    <a:p>
                      <a:r>
                        <a:rPr kumimoji="1" lang="ja-JP" altLang="en-US" sz="1400" dirty="0"/>
                        <a:t>①</a:t>
                      </a:r>
                      <a:r>
                        <a:rPr kumimoji="1" lang="en-US" altLang="ja-JP" sz="1400" dirty="0"/>
                        <a:t>B</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t>会員の増員、広告収入の増加等</a:t>
                      </a:r>
                    </a:p>
                  </a:txBody>
                  <a:tcPr/>
                </a:tc>
                <a:tc>
                  <a:txBody>
                    <a:bodyPr/>
                    <a:lstStyle/>
                    <a:p>
                      <a:r>
                        <a:rPr kumimoji="1" lang="ja-JP" altLang="en-US" sz="1200" b="1" dirty="0"/>
                        <a:t>広報、広告主の検討・働きかけ</a:t>
                      </a:r>
                    </a:p>
                  </a:txBody>
                  <a:tcPr/>
                </a:tc>
                <a:tc>
                  <a:txBody>
                    <a:bodyPr/>
                    <a:lstStyle/>
                    <a:p>
                      <a:pPr algn="ctr"/>
                      <a:r>
                        <a:rPr kumimoji="1" lang="ja-JP" altLang="en-US" sz="1200" b="1" dirty="0">
                          <a:latin typeface="+mn-ea"/>
                          <a:ea typeface="+mn-ea"/>
                        </a:rPr>
                        <a:t>〇総務委員会</a:t>
                      </a:r>
                    </a:p>
                  </a:txBody>
                  <a:tcPr anchor="ctr"/>
                </a:tc>
                <a:extLst>
                  <a:ext uri="{0D108BD9-81ED-4DB2-BD59-A6C34878D82A}">
                    <a16:rowId xmlns:a16="http://schemas.microsoft.com/office/drawing/2014/main" val="1353418977"/>
                  </a:ext>
                </a:extLst>
              </a:tr>
              <a:tr h="123613">
                <a:tc vMerge="1">
                  <a:txBody>
                    <a:bodyPr/>
                    <a:lstStyle/>
                    <a:p>
                      <a:pPr algn="l"/>
                      <a:endParaRPr kumimoji="1" lang="ja-JP" altLang="en-US" sz="1400" dirty="0"/>
                    </a:p>
                  </a:txBody>
                  <a:tcPr vert="eaVert" anchor="ctr"/>
                </a:tc>
                <a:tc>
                  <a:txBody>
                    <a:bodyPr/>
                    <a:lstStyle/>
                    <a:p>
                      <a:r>
                        <a:rPr kumimoji="1" lang="ja-JP" altLang="en-US" sz="1400" dirty="0"/>
                        <a:t>①</a:t>
                      </a:r>
                      <a:r>
                        <a:rPr kumimoji="1" lang="en-US" altLang="ja-JP" sz="1400" dirty="0"/>
                        <a:t>D</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b="1" dirty="0"/>
                        <a:t>CEIS</a:t>
                      </a:r>
                      <a:r>
                        <a:rPr lang="ja-JP" altLang="en-US" sz="1400" b="1" dirty="0"/>
                        <a:t>の広報等</a:t>
                      </a:r>
                    </a:p>
                  </a:txBody>
                  <a:tcPr/>
                </a:tc>
                <a:tc>
                  <a:txBody>
                    <a:bodyPr/>
                    <a:lstStyle/>
                    <a:p>
                      <a:r>
                        <a:rPr kumimoji="1" lang="ja-JP" altLang="en-US" sz="1200" b="1" dirty="0"/>
                        <a:t>・新デザインの</a:t>
                      </a:r>
                      <a:r>
                        <a:rPr kumimoji="1" lang="en-US" altLang="ja-JP" sz="1200" b="1" dirty="0"/>
                        <a:t>HP</a:t>
                      </a:r>
                      <a:r>
                        <a:rPr kumimoji="1" lang="ja-JP" altLang="en-US" sz="1200" b="1" dirty="0"/>
                        <a:t>の活用、メールによる投稿欄（</a:t>
                      </a:r>
                      <a:r>
                        <a:rPr kumimoji="1" lang="en-US" altLang="ja-JP" sz="1200" b="1" dirty="0"/>
                        <a:t>HP</a:t>
                      </a:r>
                      <a:r>
                        <a:rPr kumimoji="1" lang="ja-JP" altLang="en-US" sz="1200" b="1" dirty="0"/>
                        <a:t>）の充実、双方向の</a:t>
                      </a:r>
                      <a:r>
                        <a:rPr kumimoji="1" lang="en-US" altLang="ja-JP" sz="1200" b="1" dirty="0"/>
                        <a:t>ML</a:t>
                      </a:r>
                      <a:r>
                        <a:rPr kumimoji="1" lang="ja-JP" altLang="en-US" sz="1200" b="1" dirty="0"/>
                        <a:t>の活用等の検討</a:t>
                      </a:r>
                      <a:endParaRPr kumimoji="1" lang="en-US" altLang="ja-JP" sz="1200" b="1" dirty="0"/>
                    </a:p>
                    <a:p>
                      <a:r>
                        <a:rPr kumimoji="1" lang="ja-JP" altLang="en-US" sz="1200" b="1" dirty="0"/>
                        <a:t>・動画のアップロード、</a:t>
                      </a:r>
                      <a:r>
                        <a:rPr kumimoji="1" lang="en-US" altLang="ja-JP" sz="1200" b="1" dirty="0"/>
                        <a:t>SNS</a:t>
                      </a:r>
                      <a:r>
                        <a:rPr kumimoji="1" lang="ja-JP" altLang="en-US" sz="1200" b="1" dirty="0"/>
                        <a:t>等（広報戦略の検討）</a:t>
                      </a:r>
                    </a:p>
                  </a:txBody>
                  <a:tcPr/>
                </a:tc>
                <a:tc>
                  <a:txBody>
                    <a:bodyPr/>
                    <a:lstStyle/>
                    <a:p>
                      <a:pPr algn="ctr"/>
                      <a:r>
                        <a:rPr kumimoji="1" lang="ja-JP" altLang="en-US" sz="1200" b="1" dirty="0">
                          <a:latin typeface="+mn-ea"/>
                          <a:ea typeface="+mn-ea"/>
                        </a:rPr>
                        <a:t>〇総務委員会</a:t>
                      </a:r>
                    </a:p>
                  </a:txBody>
                  <a:tcPr anchor="ctr"/>
                </a:tc>
                <a:extLst>
                  <a:ext uri="{0D108BD9-81ED-4DB2-BD59-A6C34878D82A}">
                    <a16:rowId xmlns:a16="http://schemas.microsoft.com/office/drawing/2014/main" val="252969870"/>
                  </a:ext>
                </a:extLst>
              </a:tr>
              <a:tr h="123613">
                <a:tc vMerge="1">
                  <a:txBody>
                    <a:bodyPr/>
                    <a:lstStyle/>
                    <a:p>
                      <a:pPr algn="l"/>
                      <a:endParaRPr kumimoji="1" lang="ja-JP" altLang="en-US" sz="1400" dirty="0"/>
                    </a:p>
                  </a:txBody>
                  <a:tcPr vert="eaVert" anchor="ctr"/>
                </a:tc>
                <a:tc>
                  <a:txBody>
                    <a:bodyPr/>
                    <a:lstStyle/>
                    <a:p>
                      <a:r>
                        <a:rPr kumimoji="1" lang="ja-JP" altLang="en-US" sz="1400" dirty="0"/>
                        <a:t>①</a:t>
                      </a:r>
                      <a:r>
                        <a:rPr kumimoji="1" lang="en-US" altLang="ja-JP" sz="1400" dirty="0"/>
                        <a:t>E</a:t>
                      </a:r>
                      <a:br>
                        <a:rPr kumimoji="1" lang="en-US" altLang="ja-JP" sz="1400" dirty="0"/>
                      </a:b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t>経費の節減</a:t>
                      </a:r>
                    </a:p>
                  </a:txBody>
                  <a:tcPr/>
                </a:tc>
                <a:tc>
                  <a:txBody>
                    <a:bodyPr/>
                    <a:lstStyle/>
                    <a:p>
                      <a:r>
                        <a:rPr kumimoji="1" lang="ja-JP" altLang="en-US" sz="1200" b="1" dirty="0"/>
                        <a:t>・学会活動による赤字幅の減少策（役員給与の減額、理事謝金の減額等）の検討</a:t>
                      </a:r>
                      <a:endParaRPr kumimoji="1" lang="en-US" altLang="ja-JP" sz="1200" b="1" dirty="0"/>
                    </a:p>
                    <a:p>
                      <a:r>
                        <a:rPr kumimoji="1" lang="ja-JP" altLang="en-US" sz="1200" b="1" dirty="0"/>
                        <a:t>・中期計画に基づく若手交流会等の活動の資金の確保</a:t>
                      </a:r>
                    </a:p>
                  </a:txBody>
                  <a:tcPr/>
                </a:tc>
                <a:tc>
                  <a:txBody>
                    <a:bodyPr/>
                    <a:lstStyle/>
                    <a:p>
                      <a:pPr algn="ctr"/>
                      <a:r>
                        <a:rPr kumimoji="1" lang="ja-JP" altLang="en-US" sz="1200" b="1" dirty="0">
                          <a:latin typeface="+mn-ea"/>
                          <a:ea typeface="+mn-ea"/>
                        </a:rPr>
                        <a:t>〇総務委員会</a:t>
                      </a:r>
                    </a:p>
                  </a:txBody>
                  <a:tcPr anchor="ctr"/>
                </a:tc>
                <a:extLst>
                  <a:ext uri="{0D108BD9-81ED-4DB2-BD59-A6C34878D82A}">
                    <a16:rowId xmlns:a16="http://schemas.microsoft.com/office/drawing/2014/main" val="1366704195"/>
                  </a:ext>
                </a:extLst>
              </a:tr>
            </a:tbl>
          </a:graphicData>
        </a:graphic>
      </p:graphicFrame>
    </p:spTree>
    <p:extLst>
      <p:ext uri="{BB962C8B-B14F-4D97-AF65-F5344CB8AC3E}">
        <p14:creationId xmlns:p14="http://schemas.microsoft.com/office/powerpoint/2010/main" val="10831183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637</TotalTime>
  <Words>2005</Words>
  <Application>Microsoft Office PowerPoint</Application>
  <PresentationFormat>画面に合わせる (4:3)</PresentationFormat>
  <Paragraphs>249</Paragraphs>
  <Slides>6</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游ゴシック</vt:lpstr>
      <vt:lpstr>游明朝</vt:lpstr>
      <vt:lpstr>Arial</vt:lpstr>
      <vt:lpstr>Calibri</vt:lpstr>
      <vt:lpstr>Calibri Light</vt:lpstr>
      <vt:lpstr>Office テーマ</vt:lpstr>
      <vt:lpstr>環境情報科学センター  第2次中期計画2025：次世代の力を活かした持続可能な社会への環境情報科学の貢献 2030長期ビジョン：持続可能な社会への環境情報科学の貢献   アクションプラン2024-2025 概要 </vt:lpstr>
      <vt:lpstr>1.中期計画2025　CEISの目指す方向</vt:lpstr>
      <vt:lpstr>2．2030長期ビジョン概要</vt:lpstr>
      <vt:lpstr>3.　CEIS　アクションプラン2024-2025</vt:lpstr>
      <vt:lpstr>3.1　アクションプラン　優先度の高い新規活動</vt:lpstr>
      <vt:lpstr>3.2　アクションプラン　優先度の高い既存活動</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第2次中期計画2025の概要</dc:title>
  <dc:creator>荒井 眞一</dc:creator>
  <cp:lastModifiedBy>眞一 荒井</cp:lastModifiedBy>
  <cp:revision>28</cp:revision>
  <dcterms:created xsi:type="dcterms:W3CDTF">2023-05-10T15:17:45Z</dcterms:created>
  <dcterms:modified xsi:type="dcterms:W3CDTF">2024-06-21T06:17:20Z</dcterms:modified>
</cp:coreProperties>
</file>